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0"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1" r:id="rId25"/>
    <p:sldId id="280" r:id="rId26"/>
    <p:sldId id="283" r:id="rId27"/>
    <p:sldId id="284"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p:restoredTop sz="94626"/>
  </p:normalViewPr>
  <p:slideViewPr>
    <p:cSldViewPr snapToGrid="0" snapToObjects="1">
      <p:cViewPr varScale="1">
        <p:scale>
          <a:sx n="121" d="100"/>
          <a:sy n="121" d="100"/>
        </p:scale>
        <p:origin x="100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hyperlink" Target="https://www.ncbi.nlm.nih.gov/labs/pmc/articles/PMC5102830/" TargetMode="External"/><Relationship Id="rId13" Type="http://schemas.openxmlformats.org/officeDocument/2006/relationships/hyperlink" Target="https://pubmed.ncbi.nlm.nih.gov/14817495/" TargetMode="External"/><Relationship Id="rId3" Type="http://schemas.openxmlformats.org/officeDocument/2006/relationships/hyperlink" Target="https://link.springer.com/article/10.1007/s10853-011-5635-0" TargetMode="External"/><Relationship Id="rId7" Type="http://schemas.openxmlformats.org/officeDocument/2006/relationships/hyperlink" Target="https://journals.sagepub.com/doi/full/10.1258/acb.2011.010266" TargetMode="External"/><Relationship Id="rId12" Type="http://schemas.openxmlformats.org/officeDocument/2006/relationships/hyperlink" Target="https://centersforrespiratoryhealth.com/blog/apple-cider-vinegar-and-copd/" TargetMode="External"/><Relationship Id="rId2" Type="http://schemas.openxmlformats.org/officeDocument/2006/relationships/hyperlink" Target="https://aacijournal.biomedcentral.com/articles/10.1186/1710-1492-10-58" TargetMode="External"/><Relationship Id="rId1" Type="http://schemas.openxmlformats.org/officeDocument/2006/relationships/hyperlink" Target="https://aacijournal.biomedcentral.com/articles/10.1186/1710-1492-9-46" TargetMode="External"/><Relationship Id="rId6" Type="http://schemas.openxmlformats.org/officeDocument/2006/relationships/hyperlink" Target="https://www.ncbi.nlm.nih.gov/labs/pmc/articles/PMC5322167/" TargetMode="External"/><Relationship Id="rId11" Type="http://schemas.openxmlformats.org/officeDocument/2006/relationships/hyperlink" Target="https://www.ncbi.nlm.nih.gov/labs/pmc/articles/PMC3976556/" TargetMode="External"/><Relationship Id="rId5" Type="http://schemas.openxmlformats.org/officeDocument/2006/relationships/hyperlink" Target="https://www.ncbi.nlm.nih.gov/labs/pmc/articles/PMC6280867/" TargetMode="External"/><Relationship Id="rId10" Type="http://schemas.openxmlformats.org/officeDocument/2006/relationships/hyperlink" Target="https://www.ncbi.nlm.nih.gov/labs/pmc/articles/PMC4190737/" TargetMode="External"/><Relationship Id="rId4" Type="http://schemas.openxmlformats.org/officeDocument/2006/relationships/hyperlink" Target="https://www.frontiersin.org/articles/10.3389/fphar.2018.01350/full" TargetMode="External"/><Relationship Id="rId9" Type="http://schemas.openxmlformats.org/officeDocument/2006/relationships/hyperlink" Target="https://www.ncbi.nlm.nih.gov/labs/pmc/articles/PMC6111118/" TargetMode="External"/></Relationships>
</file>

<file path=ppt/diagrams/_rels/drawing1.xml.rels><?xml version="1.0" encoding="UTF-8" standalone="yes"?>
<Relationships xmlns="http://schemas.openxmlformats.org/package/2006/relationships"><Relationship Id="rId8" Type="http://schemas.openxmlformats.org/officeDocument/2006/relationships/hyperlink" Target="https://www.ncbi.nlm.nih.gov/labs/pmc/articles/PMC5102830/" TargetMode="External"/><Relationship Id="rId13" Type="http://schemas.openxmlformats.org/officeDocument/2006/relationships/hyperlink" Target="https://pubmed.ncbi.nlm.nih.gov/14817495/" TargetMode="External"/><Relationship Id="rId3" Type="http://schemas.openxmlformats.org/officeDocument/2006/relationships/hyperlink" Target="https://link.springer.com/article/10.1007/s10853-011-5635-0" TargetMode="External"/><Relationship Id="rId7" Type="http://schemas.openxmlformats.org/officeDocument/2006/relationships/hyperlink" Target="https://journals.sagepub.com/doi/full/10.1258/acb.2011.010266" TargetMode="External"/><Relationship Id="rId12" Type="http://schemas.openxmlformats.org/officeDocument/2006/relationships/hyperlink" Target="https://centersforrespiratoryhealth.com/blog/apple-cider-vinegar-and-copd/" TargetMode="External"/><Relationship Id="rId2" Type="http://schemas.openxmlformats.org/officeDocument/2006/relationships/hyperlink" Target="https://aacijournal.biomedcentral.com/articles/10.1186/1710-1492-10-58" TargetMode="External"/><Relationship Id="rId1" Type="http://schemas.openxmlformats.org/officeDocument/2006/relationships/hyperlink" Target="https://aacijournal.biomedcentral.com/articles/10.1186/1710-1492-9-46" TargetMode="External"/><Relationship Id="rId6" Type="http://schemas.openxmlformats.org/officeDocument/2006/relationships/hyperlink" Target="https://www.ncbi.nlm.nih.gov/labs/pmc/articles/PMC5322167/" TargetMode="External"/><Relationship Id="rId11" Type="http://schemas.openxmlformats.org/officeDocument/2006/relationships/hyperlink" Target="https://www.ncbi.nlm.nih.gov/labs/pmc/articles/PMC3976556/" TargetMode="External"/><Relationship Id="rId5" Type="http://schemas.openxmlformats.org/officeDocument/2006/relationships/hyperlink" Target="https://www.ncbi.nlm.nih.gov/labs/pmc/articles/PMC6280867/" TargetMode="External"/><Relationship Id="rId10" Type="http://schemas.openxmlformats.org/officeDocument/2006/relationships/hyperlink" Target="https://www.ncbi.nlm.nih.gov/labs/pmc/articles/PMC4190737/" TargetMode="External"/><Relationship Id="rId4" Type="http://schemas.openxmlformats.org/officeDocument/2006/relationships/hyperlink" Target="https://www.frontiersin.org/articles/10.3389/fphar.2018.01350/full" TargetMode="External"/><Relationship Id="rId9" Type="http://schemas.openxmlformats.org/officeDocument/2006/relationships/hyperlink" Target="https://www.ncbi.nlm.nih.gov/labs/pmc/articles/PMC6111118/"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D4CE08-649E-456F-AEBA-6E3509FC98C8}"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EC479F71-412F-484F-8EF5-6DCB73959D71}">
      <dgm:prSet/>
      <dgm:spPr/>
      <dgm:t>
        <a:bodyPr/>
        <a:lstStyle/>
        <a:p>
          <a:r>
            <a:rPr lang="en-US" u="sng">
              <a:uFillTx/>
              <a:hlinkClick xmlns:r="http://schemas.openxmlformats.org/officeDocument/2006/relationships" r:id="rId1"/>
            </a:rPr>
            <a:t>https://aacijournal.biomedcentral.com/articles/10.1186/1710-1492-9-46</a:t>
          </a:r>
          <a:r>
            <a:rPr lang="en-US"/>
            <a:t>. </a:t>
          </a:r>
        </a:p>
      </dgm:t>
    </dgm:pt>
    <dgm:pt modelId="{CC6BE761-D25C-448D-A1C8-9CFA7B8B01C7}" type="parTrans" cxnId="{3DF3191D-E60C-45EE-94B2-2DE8DF334046}">
      <dgm:prSet/>
      <dgm:spPr/>
      <dgm:t>
        <a:bodyPr/>
        <a:lstStyle/>
        <a:p>
          <a:endParaRPr lang="en-US"/>
        </a:p>
      </dgm:t>
    </dgm:pt>
    <dgm:pt modelId="{2CD8BAFD-E6C7-4DF0-A43D-67D5258ED56F}" type="sibTrans" cxnId="{3DF3191D-E60C-45EE-94B2-2DE8DF334046}">
      <dgm:prSet/>
      <dgm:spPr/>
      <dgm:t>
        <a:bodyPr/>
        <a:lstStyle/>
        <a:p>
          <a:endParaRPr lang="en-US"/>
        </a:p>
      </dgm:t>
    </dgm:pt>
    <dgm:pt modelId="{1075141B-854C-4776-8AA9-C5E93F525FDB}">
      <dgm:prSet/>
      <dgm:spPr/>
      <dgm:t>
        <a:bodyPr/>
        <a:lstStyle/>
        <a:p>
          <a:r>
            <a:rPr lang="en-US" u="sng">
              <a:uFillTx/>
              <a:hlinkClick xmlns:r="http://schemas.openxmlformats.org/officeDocument/2006/relationships" r:id="rId2"/>
            </a:rPr>
            <a:t>https://aacijournal.biomedcentral.com/articles/10.1186/1710-1492-10-58</a:t>
          </a:r>
          <a:r>
            <a:rPr lang="en-US"/>
            <a:t>.</a:t>
          </a:r>
        </a:p>
      </dgm:t>
    </dgm:pt>
    <dgm:pt modelId="{70B82DF8-6705-4B1F-BC28-339ADD6A9060}" type="parTrans" cxnId="{131273C4-7212-4175-BAA2-2E9F6E898830}">
      <dgm:prSet/>
      <dgm:spPr/>
      <dgm:t>
        <a:bodyPr/>
        <a:lstStyle/>
        <a:p>
          <a:endParaRPr lang="en-US"/>
        </a:p>
      </dgm:t>
    </dgm:pt>
    <dgm:pt modelId="{73C6552A-72D5-4451-8017-10B070DA3772}" type="sibTrans" cxnId="{131273C4-7212-4175-BAA2-2E9F6E898830}">
      <dgm:prSet/>
      <dgm:spPr/>
      <dgm:t>
        <a:bodyPr/>
        <a:lstStyle/>
        <a:p>
          <a:endParaRPr lang="en-US"/>
        </a:p>
      </dgm:t>
    </dgm:pt>
    <dgm:pt modelId="{B9A30BAB-1E2E-44E3-8CEA-70D1CBC0E643}">
      <dgm:prSet/>
      <dgm:spPr/>
      <dgm:t>
        <a:bodyPr/>
        <a:lstStyle/>
        <a:p>
          <a:r>
            <a:rPr lang="en-US">
              <a:hlinkClick xmlns:r="http://schemas.openxmlformats.org/officeDocument/2006/relationships" r:id="rId3"/>
            </a:rPr>
            <a:t>https://link.springer.com/article/10.1007/s10853-011-5635-0</a:t>
          </a:r>
          <a:r>
            <a:rPr lang="en-US"/>
            <a:t>. </a:t>
          </a:r>
        </a:p>
      </dgm:t>
    </dgm:pt>
    <dgm:pt modelId="{95AC22C6-7972-4351-A8B5-2990377754BF}" type="parTrans" cxnId="{3323F105-52EF-4E70-A97E-77C41979AD6B}">
      <dgm:prSet/>
      <dgm:spPr/>
      <dgm:t>
        <a:bodyPr/>
        <a:lstStyle/>
        <a:p>
          <a:endParaRPr lang="en-US"/>
        </a:p>
      </dgm:t>
    </dgm:pt>
    <dgm:pt modelId="{F1EA7C9A-FD60-4BD7-859B-649E40711A8F}" type="sibTrans" cxnId="{3323F105-52EF-4E70-A97E-77C41979AD6B}">
      <dgm:prSet/>
      <dgm:spPr/>
      <dgm:t>
        <a:bodyPr/>
        <a:lstStyle/>
        <a:p>
          <a:endParaRPr lang="en-US"/>
        </a:p>
      </dgm:t>
    </dgm:pt>
    <dgm:pt modelId="{5AA1EC29-188E-4701-B1F0-FB45366F9778}">
      <dgm:prSet/>
      <dgm:spPr/>
      <dgm:t>
        <a:bodyPr/>
        <a:lstStyle/>
        <a:p>
          <a:r>
            <a:rPr lang="en-US">
              <a:hlinkClick xmlns:r="http://schemas.openxmlformats.org/officeDocument/2006/relationships" r:id="rId4"/>
            </a:rPr>
            <a:t>https://www.frontiersin.org/articles/10.3389/fphar.2018.01350/full</a:t>
          </a:r>
          <a:r>
            <a:rPr lang="en-US"/>
            <a:t> . </a:t>
          </a:r>
        </a:p>
      </dgm:t>
    </dgm:pt>
    <dgm:pt modelId="{D9AB443C-4B17-4193-98AF-981666BF4399}" type="parTrans" cxnId="{67A24CF7-8A9E-493E-A8D5-F174BDD2F9AD}">
      <dgm:prSet/>
      <dgm:spPr/>
      <dgm:t>
        <a:bodyPr/>
        <a:lstStyle/>
        <a:p>
          <a:endParaRPr lang="en-US"/>
        </a:p>
      </dgm:t>
    </dgm:pt>
    <dgm:pt modelId="{9031CA0B-6DD7-46AE-9E22-0464A934BDAE}" type="sibTrans" cxnId="{67A24CF7-8A9E-493E-A8D5-F174BDD2F9AD}">
      <dgm:prSet/>
      <dgm:spPr/>
      <dgm:t>
        <a:bodyPr/>
        <a:lstStyle/>
        <a:p>
          <a:endParaRPr lang="en-US"/>
        </a:p>
      </dgm:t>
    </dgm:pt>
    <dgm:pt modelId="{6AC46283-051F-461A-8DE6-7A214BF42982}">
      <dgm:prSet/>
      <dgm:spPr/>
      <dgm:t>
        <a:bodyPr/>
        <a:lstStyle/>
        <a:p>
          <a:r>
            <a:rPr lang="en-US">
              <a:hlinkClick xmlns:r="http://schemas.openxmlformats.org/officeDocument/2006/relationships" r:id="rId5"/>
            </a:rPr>
            <a:t>https://www.ncbi.nlm.nih.gov/labs/pmc/articles/PMC6280867/</a:t>
          </a:r>
          <a:r>
            <a:rPr lang="en-US"/>
            <a:t> . </a:t>
          </a:r>
        </a:p>
      </dgm:t>
    </dgm:pt>
    <dgm:pt modelId="{C168885D-8EB8-4B6E-9766-2BDD06F5F563}" type="parTrans" cxnId="{8E52D82E-DD2C-4E3B-BAB7-29F831A06266}">
      <dgm:prSet/>
      <dgm:spPr/>
      <dgm:t>
        <a:bodyPr/>
        <a:lstStyle/>
        <a:p>
          <a:endParaRPr lang="en-US"/>
        </a:p>
      </dgm:t>
    </dgm:pt>
    <dgm:pt modelId="{9CC7E186-23FA-4DFE-A3D2-51ED6CE38FC4}" type="sibTrans" cxnId="{8E52D82E-DD2C-4E3B-BAB7-29F831A06266}">
      <dgm:prSet/>
      <dgm:spPr/>
      <dgm:t>
        <a:bodyPr/>
        <a:lstStyle/>
        <a:p>
          <a:endParaRPr lang="en-US"/>
        </a:p>
      </dgm:t>
    </dgm:pt>
    <dgm:pt modelId="{A1904741-BC1A-4600-8929-62C0C8431A94}">
      <dgm:prSet/>
      <dgm:spPr/>
      <dgm:t>
        <a:bodyPr/>
        <a:lstStyle/>
        <a:p>
          <a:r>
            <a:rPr lang="en-US">
              <a:hlinkClick xmlns:r="http://schemas.openxmlformats.org/officeDocument/2006/relationships" r:id="rId6"/>
            </a:rPr>
            <a:t>https://www.ncbi.nlm.nih.gov/labs/pmc/articles/PMC5322167/</a:t>
          </a:r>
          <a:r>
            <a:rPr lang="en-US"/>
            <a:t> . </a:t>
          </a:r>
        </a:p>
      </dgm:t>
    </dgm:pt>
    <dgm:pt modelId="{BF255657-3D6A-4984-B94C-67E6BF36ABCB}" type="parTrans" cxnId="{53CCF357-5BE9-44AF-AEE5-1B0B643D323F}">
      <dgm:prSet/>
      <dgm:spPr/>
      <dgm:t>
        <a:bodyPr/>
        <a:lstStyle/>
        <a:p>
          <a:endParaRPr lang="en-US"/>
        </a:p>
      </dgm:t>
    </dgm:pt>
    <dgm:pt modelId="{A605F300-5CFD-47A2-BB7D-B4FEAC6FCB75}" type="sibTrans" cxnId="{53CCF357-5BE9-44AF-AEE5-1B0B643D323F}">
      <dgm:prSet/>
      <dgm:spPr/>
      <dgm:t>
        <a:bodyPr/>
        <a:lstStyle/>
        <a:p>
          <a:endParaRPr lang="en-US"/>
        </a:p>
      </dgm:t>
    </dgm:pt>
    <dgm:pt modelId="{B132B195-98FC-45D1-B349-E13B0A09AE9F}">
      <dgm:prSet/>
      <dgm:spPr/>
      <dgm:t>
        <a:bodyPr/>
        <a:lstStyle/>
        <a:p>
          <a:r>
            <a:rPr lang="en-US">
              <a:hlinkClick xmlns:r="http://schemas.openxmlformats.org/officeDocument/2006/relationships" r:id="rId7"/>
            </a:rPr>
            <a:t>https://journals.sagepub.com/doi/full/10.1258/acb.2011.010266</a:t>
          </a:r>
          <a:r>
            <a:rPr lang="en-US"/>
            <a:t> . </a:t>
          </a:r>
        </a:p>
      </dgm:t>
    </dgm:pt>
    <dgm:pt modelId="{037542C0-1297-4D95-96FA-CBAB412A17E7}" type="parTrans" cxnId="{C380BC61-7F06-4E97-856F-2F80A8AF24C2}">
      <dgm:prSet/>
      <dgm:spPr/>
      <dgm:t>
        <a:bodyPr/>
        <a:lstStyle/>
        <a:p>
          <a:endParaRPr lang="en-US"/>
        </a:p>
      </dgm:t>
    </dgm:pt>
    <dgm:pt modelId="{9C1C486A-B34E-413B-AF02-7CEC3A2BBEFC}" type="sibTrans" cxnId="{C380BC61-7F06-4E97-856F-2F80A8AF24C2}">
      <dgm:prSet/>
      <dgm:spPr/>
      <dgm:t>
        <a:bodyPr/>
        <a:lstStyle/>
        <a:p>
          <a:endParaRPr lang="en-US"/>
        </a:p>
      </dgm:t>
    </dgm:pt>
    <dgm:pt modelId="{161CD2C6-851B-461F-9127-677F74236CAB}">
      <dgm:prSet/>
      <dgm:spPr/>
      <dgm:t>
        <a:bodyPr/>
        <a:lstStyle/>
        <a:p>
          <a:r>
            <a:rPr lang="en-US">
              <a:hlinkClick xmlns:r="http://schemas.openxmlformats.org/officeDocument/2006/relationships" r:id="rId8"/>
            </a:rPr>
            <a:t>https://www.ncbi.nlm.nih.gov/labs/pmc/articles/PMC5102830/</a:t>
          </a:r>
          <a:r>
            <a:rPr lang="en-US"/>
            <a:t>   </a:t>
          </a:r>
        </a:p>
      </dgm:t>
    </dgm:pt>
    <dgm:pt modelId="{B459827B-0EEA-4C7E-BE43-EEE020BEC68B}" type="parTrans" cxnId="{AD27A458-9204-4E15-897D-3B0A6E1661CC}">
      <dgm:prSet/>
      <dgm:spPr/>
      <dgm:t>
        <a:bodyPr/>
        <a:lstStyle/>
        <a:p>
          <a:endParaRPr lang="en-US"/>
        </a:p>
      </dgm:t>
    </dgm:pt>
    <dgm:pt modelId="{0AEF2858-D4D7-47EA-843C-764493904C07}" type="sibTrans" cxnId="{AD27A458-9204-4E15-897D-3B0A6E1661CC}">
      <dgm:prSet/>
      <dgm:spPr/>
      <dgm:t>
        <a:bodyPr/>
        <a:lstStyle/>
        <a:p>
          <a:endParaRPr lang="en-US"/>
        </a:p>
      </dgm:t>
    </dgm:pt>
    <dgm:pt modelId="{7DA89607-4C3E-4C23-A44D-BE07A5ED12E3}">
      <dgm:prSet/>
      <dgm:spPr/>
      <dgm:t>
        <a:bodyPr/>
        <a:lstStyle/>
        <a:p>
          <a:r>
            <a:rPr lang="en-US">
              <a:hlinkClick xmlns:r="http://schemas.openxmlformats.org/officeDocument/2006/relationships" r:id="rId9"/>
            </a:rPr>
            <a:t>https://www.ncbi.nlm.nih.gov/labs/pmc/articles/PMC6111118/</a:t>
          </a:r>
          <a:r>
            <a:rPr lang="en-US"/>
            <a:t> </a:t>
          </a:r>
        </a:p>
      </dgm:t>
    </dgm:pt>
    <dgm:pt modelId="{4B257798-FCE1-4F53-9E53-201252B2DC1B}" type="parTrans" cxnId="{CEFC8259-F9C3-4662-842B-4155161F25B8}">
      <dgm:prSet/>
      <dgm:spPr/>
      <dgm:t>
        <a:bodyPr/>
        <a:lstStyle/>
        <a:p>
          <a:endParaRPr lang="en-US"/>
        </a:p>
      </dgm:t>
    </dgm:pt>
    <dgm:pt modelId="{418DC1C3-E063-47D3-BDB6-A60288FFE61A}" type="sibTrans" cxnId="{CEFC8259-F9C3-4662-842B-4155161F25B8}">
      <dgm:prSet/>
      <dgm:spPr/>
      <dgm:t>
        <a:bodyPr/>
        <a:lstStyle/>
        <a:p>
          <a:endParaRPr lang="en-US"/>
        </a:p>
      </dgm:t>
    </dgm:pt>
    <dgm:pt modelId="{309C7EED-68A1-4AFA-8307-D745263759E2}">
      <dgm:prSet/>
      <dgm:spPr/>
      <dgm:t>
        <a:bodyPr/>
        <a:lstStyle/>
        <a:p>
          <a:r>
            <a:rPr lang="en-US">
              <a:hlinkClick xmlns:r="http://schemas.openxmlformats.org/officeDocument/2006/relationships" r:id="rId10"/>
            </a:rPr>
            <a:t>https://www.ncbi.nlm.nih.gov/labs/pmc/articles/PMC4190737/</a:t>
          </a:r>
          <a:r>
            <a:rPr lang="en-US"/>
            <a:t> </a:t>
          </a:r>
        </a:p>
      </dgm:t>
    </dgm:pt>
    <dgm:pt modelId="{BA86A7E6-7FCD-4B83-BBC2-35875A93EDBF}" type="parTrans" cxnId="{BF76545D-E062-49EC-9AF1-1322891FBD49}">
      <dgm:prSet/>
      <dgm:spPr/>
      <dgm:t>
        <a:bodyPr/>
        <a:lstStyle/>
        <a:p>
          <a:endParaRPr lang="en-US"/>
        </a:p>
      </dgm:t>
    </dgm:pt>
    <dgm:pt modelId="{E00ECD9A-FB97-4270-B71C-328476BDCD5A}" type="sibTrans" cxnId="{BF76545D-E062-49EC-9AF1-1322891FBD49}">
      <dgm:prSet/>
      <dgm:spPr/>
      <dgm:t>
        <a:bodyPr/>
        <a:lstStyle/>
        <a:p>
          <a:endParaRPr lang="en-US"/>
        </a:p>
      </dgm:t>
    </dgm:pt>
    <dgm:pt modelId="{3EF7E78B-F9AD-4095-87EB-DCE8EA00A0FC}">
      <dgm:prSet/>
      <dgm:spPr/>
      <dgm:t>
        <a:bodyPr/>
        <a:lstStyle/>
        <a:p>
          <a:r>
            <a:rPr lang="en-US">
              <a:hlinkClick xmlns:r="http://schemas.openxmlformats.org/officeDocument/2006/relationships" r:id="rId11"/>
            </a:rPr>
            <a:t>https://www.ncbi.nlm.nih.gov/labs/pmc/articles/PMC3976556/</a:t>
          </a:r>
          <a:r>
            <a:rPr lang="en-US"/>
            <a:t> </a:t>
          </a:r>
        </a:p>
      </dgm:t>
    </dgm:pt>
    <dgm:pt modelId="{0557A67E-2DE1-4267-B2AD-AD61D523FFB6}" type="parTrans" cxnId="{E9580BFB-B6C1-4F63-985F-8B59D8EE4004}">
      <dgm:prSet/>
      <dgm:spPr/>
      <dgm:t>
        <a:bodyPr/>
        <a:lstStyle/>
        <a:p>
          <a:endParaRPr lang="en-US"/>
        </a:p>
      </dgm:t>
    </dgm:pt>
    <dgm:pt modelId="{B6D7A306-972E-41EF-98E6-4C10C782131C}" type="sibTrans" cxnId="{E9580BFB-B6C1-4F63-985F-8B59D8EE4004}">
      <dgm:prSet/>
      <dgm:spPr/>
      <dgm:t>
        <a:bodyPr/>
        <a:lstStyle/>
        <a:p>
          <a:endParaRPr lang="en-US"/>
        </a:p>
      </dgm:t>
    </dgm:pt>
    <dgm:pt modelId="{477B662E-B3CC-49D2-A419-C301A0AEEEB2}">
      <dgm:prSet/>
      <dgm:spPr/>
      <dgm:t>
        <a:bodyPr/>
        <a:lstStyle/>
        <a:p>
          <a:r>
            <a:rPr lang="en-US">
              <a:hlinkClick xmlns:r="http://schemas.openxmlformats.org/officeDocument/2006/relationships" r:id="rId11"/>
            </a:rPr>
            <a:t>https://www.ncbi.nlm.nih.gov/labs/pmc/articles/PMC3976556/</a:t>
          </a:r>
          <a:r>
            <a:rPr lang="en-US"/>
            <a:t> </a:t>
          </a:r>
        </a:p>
      </dgm:t>
    </dgm:pt>
    <dgm:pt modelId="{7D10DCC1-4DE4-437B-82DC-B2D5AB1BC02B}" type="parTrans" cxnId="{C497B485-2E3C-4468-8E42-0F3E3D3FBEE9}">
      <dgm:prSet/>
      <dgm:spPr/>
      <dgm:t>
        <a:bodyPr/>
        <a:lstStyle/>
        <a:p>
          <a:endParaRPr lang="en-US"/>
        </a:p>
      </dgm:t>
    </dgm:pt>
    <dgm:pt modelId="{7F1BB9C8-3309-433B-82E5-1BCF90EFFA78}" type="sibTrans" cxnId="{C497B485-2E3C-4468-8E42-0F3E3D3FBEE9}">
      <dgm:prSet/>
      <dgm:spPr/>
      <dgm:t>
        <a:bodyPr/>
        <a:lstStyle/>
        <a:p>
          <a:endParaRPr lang="en-US"/>
        </a:p>
      </dgm:t>
    </dgm:pt>
    <dgm:pt modelId="{57993C6E-A0F9-4D24-9BAA-3EB5D7B741A3}">
      <dgm:prSet/>
      <dgm:spPr/>
      <dgm:t>
        <a:bodyPr/>
        <a:lstStyle/>
        <a:p>
          <a:r>
            <a:rPr lang="en-US">
              <a:hlinkClick xmlns:r="http://schemas.openxmlformats.org/officeDocument/2006/relationships" r:id="rId12"/>
            </a:rPr>
            <a:t>https://centersforrespiratoryhealth.com/blog/apple-cider-vinegar-and-copd/</a:t>
          </a:r>
          <a:r>
            <a:rPr lang="en-US"/>
            <a:t> </a:t>
          </a:r>
        </a:p>
      </dgm:t>
    </dgm:pt>
    <dgm:pt modelId="{3B927712-9EA8-4177-938F-62412BD34591}" type="parTrans" cxnId="{773F3CA4-A7F8-46DD-8CAC-0D31C680733C}">
      <dgm:prSet/>
      <dgm:spPr/>
      <dgm:t>
        <a:bodyPr/>
        <a:lstStyle/>
        <a:p>
          <a:endParaRPr lang="en-US"/>
        </a:p>
      </dgm:t>
    </dgm:pt>
    <dgm:pt modelId="{51706CD6-B32B-42C6-9632-CA126A632DFB}" type="sibTrans" cxnId="{773F3CA4-A7F8-46DD-8CAC-0D31C680733C}">
      <dgm:prSet/>
      <dgm:spPr/>
      <dgm:t>
        <a:bodyPr/>
        <a:lstStyle/>
        <a:p>
          <a:endParaRPr lang="en-US"/>
        </a:p>
      </dgm:t>
    </dgm:pt>
    <dgm:pt modelId="{678DEA2A-FAB6-4075-87B8-16DDF7227B10}">
      <dgm:prSet/>
      <dgm:spPr/>
      <dgm:t>
        <a:bodyPr/>
        <a:lstStyle/>
        <a:p>
          <a:r>
            <a:rPr lang="en-US">
              <a:hlinkClick xmlns:r="http://schemas.openxmlformats.org/officeDocument/2006/relationships" r:id="rId13"/>
            </a:rPr>
            <a:t>https://pubmed.ncbi.nlm.nih.gov/14817495/</a:t>
          </a:r>
          <a:r>
            <a:rPr lang="en-US"/>
            <a:t> </a:t>
          </a:r>
        </a:p>
      </dgm:t>
    </dgm:pt>
    <dgm:pt modelId="{93232BA2-3F3F-4F45-91C6-48F539D93916}" type="parTrans" cxnId="{D2101BC1-21F4-41D1-8734-EA61376E6E28}">
      <dgm:prSet/>
      <dgm:spPr/>
      <dgm:t>
        <a:bodyPr/>
        <a:lstStyle/>
        <a:p>
          <a:endParaRPr lang="en-US"/>
        </a:p>
      </dgm:t>
    </dgm:pt>
    <dgm:pt modelId="{9FC3E11B-7F72-4109-810B-83FD18C23F8B}" type="sibTrans" cxnId="{D2101BC1-21F4-41D1-8734-EA61376E6E28}">
      <dgm:prSet/>
      <dgm:spPr/>
      <dgm:t>
        <a:bodyPr/>
        <a:lstStyle/>
        <a:p>
          <a:endParaRPr lang="en-US"/>
        </a:p>
      </dgm:t>
    </dgm:pt>
    <dgm:pt modelId="{08260734-A73A-2348-BBA2-495130946B60}" type="pres">
      <dgm:prSet presAssocID="{67D4CE08-649E-456F-AEBA-6E3509FC98C8}" presName="vert0" presStyleCnt="0">
        <dgm:presLayoutVars>
          <dgm:dir/>
          <dgm:animOne val="branch"/>
          <dgm:animLvl val="lvl"/>
        </dgm:presLayoutVars>
      </dgm:prSet>
      <dgm:spPr/>
    </dgm:pt>
    <dgm:pt modelId="{41BF125F-7A5E-594E-A24B-D4AB40D05975}" type="pres">
      <dgm:prSet presAssocID="{EC479F71-412F-484F-8EF5-6DCB73959D71}" presName="thickLine" presStyleLbl="alignNode1" presStyleIdx="0" presStyleCnt="14"/>
      <dgm:spPr/>
    </dgm:pt>
    <dgm:pt modelId="{D5628E03-ACBA-3A49-82EC-D83053143C7A}" type="pres">
      <dgm:prSet presAssocID="{EC479F71-412F-484F-8EF5-6DCB73959D71}" presName="horz1" presStyleCnt="0"/>
      <dgm:spPr/>
    </dgm:pt>
    <dgm:pt modelId="{814E54FB-0A6B-3948-A628-73C6D12AF3DA}" type="pres">
      <dgm:prSet presAssocID="{EC479F71-412F-484F-8EF5-6DCB73959D71}" presName="tx1" presStyleLbl="revTx" presStyleIdx="0" presStyleCnt="14"/>
      <dgm:spPr/>
    </dgm:pt>
    <dgm:pt modelId="{D16397E3-A628-FE43-A1B9-7F2A5D45E9FA}" type="pres">
      <dgm:prSet presAssocID="{EC479F71-412F-484F-8EF5-6DCB73959D71}" presName="vert1" presStyleCnt="0"/>
      <dgm:spPr/>
    </dgm:pt>
    <dgm:pt modelId="{C4B212BC-903C-EF48-8A14-057FE6BD24C6}" type="pres">
      <dgm:prSet presAssocID="{1075141B-854C-4776-8AA9-C5E93F525FDB}" presName="thickLine" presStyleLbl="alignNode1" presStyleIdx="1" presStyleCnt="14"/>
      <dgm:spPr/>
    </dgm:pt>
    <dgm:pt modelId="{4BF902A3-362F-AB4C-ACFC-BAEECF655314}" type="pres">
      <dgm:prSet presAssocID="{1075141B-854C-4776-8AA9-C5E93F525FDB}" presName="horz1" presStyleCnt="0"/>
      <dgm:spPr/>
    </dgm:pt>
    <dgm:pt modelId="{F7384465-186B-034E-A77D-DA15186188C2}" type="pres">
      <dgm:prSet presAssocID="{1075141B-854C-4776-8AA9-C5E93F525FDB}" presName="tx1" presStyleLbl="revTx" presStyleIdx="1" presStyleCnt="14"/>
      <dgm:spPr/>
    </dgm:pt>
    <dgm:pt modelId="{2634B6B4-9144-4140-8C69-2C9013F89BAF}" type="pres">
      <dgm:prSet presAssocID="{1075141B-854C-4776-8AA9-C5E93F525FDB}" presName="vert1" presStyleCnt="0"/>
      <dgm:spPr/>
    </dgm:pt>
    <dgm:pt modelId="{302E5CBB-B4AA-6F4F-B1FE-8C380A4DA622}" type="pres">
      <dgm:prSet presAssocID="{B9A30BAB-1E2E-44E3-8CEA-70D1CBC0E643}" presName="thickLine" presStyleLbl="alignNode1" presStyleIdx="2" presStyleCnt="14"/>
      <dgm:spPr/>
    </dgm:pt>
    <dgm:pt modelId="{35ED172A-BB04-8B43-9F86-C58E5F3A6C53}" type="pres">
      <dgm:prSet presAssocID="{B9A30BAB-1E2E-44E3-8CEA-70D1CBC0E643}" presName="horz1" presStyleCnt="0"/>
      <dgm:spPr/>
    </dgm:pt>
    <dgm:pt modelId="{583FA626-7BA7-AC46-815D-734426C41741}" type="pres">
      <dgm:prSet presAssocID="{B9A30BAB-1E2E-44E3-8CEA-70D1CBC0E643}" presName="tx1" presStyleLbl="revTx" presStyleIdx="2" presStyleCnt="14"/>
      <dgm:spPr/>
    </dgm:pt>
    <dgm:pt modelId="{4D9FAE95-1826-014F-A3DF-84D28DE47997}" type="pres">
      <dgm:prSet presAssocID="{B9A30BAB-1E2E-44E3-8CEA-70D1CBC0E643}" presName="vert1" presStyleCnt="0"/>
      <dgm:spPr/>
    </dgm:pt>
    <dgm:pt modelId="{D3CCBE16-6185-D246-83B6-CAA89E3FD4D8}" type="pres">
      <dgm:prSet presAssocID="{5AA1EC29-188E-4701-B1F0-FB45366F9778}" presName="thickLine" presStyleLbl="alignNode1" presStyleIdx="3" presStyleCnt="14"/>
      <dgm:spPr/>
    </dgm:pt>
    <dgm:pt modelId="{B471C286-1C1D-5849-A12F-91B2DD029FBA}" type="pres">
      <dgm:prSet presAssocID="{5AA1EC29-188E-4701-B1F0-FB45366F9778}" presName="horz1" presStyleCnt="0"/>
      <dgm:spPr/>
    </dgm:pt>
    <dgm:pt modelId="{91E098E2-002A-1842-8019-9F7BECD5ACCE}" type="pres">
      <dgm:prSet presAssocID="{5AA1EC29-188E-4701-B1F0-FB45366F9778}" presName="tx1" presStyleLbl="revTx" presStyleIdx="3" presStyleCnt="14"/>
      <dgm:spPr/>
    </dgm:pt>
    <dgm:pt modelId="{1317E258-8B31-3D40-BFD4-58EA5C7EE9D4}" type="pres">
      <dgm:prSet presAssocID="{5AA1EC29-188E-4701-B1F0-FB45366F9778}" presName="vert1" presStyleCnt="0"/>
      <dgm:spPr/>
    </dgm:pt>
    <dgm:pt modelId="{52011142-121F-5D49-AD37-3B3BBA41C9C5}" type="pres">
      <dgm:prSet presAssocID="{6AC46283-051F-461A-8DE6-7A214BF42982}" presName="thickLine" presStyleLbl="alignNode1" presStyleIdx="4" presStyleCnt="14"/>
      <dgm:spPr/>
    </dgm:pt>
    <dgm:pt modelId="{AA7E0B2C-32B9-4E4E-B14E-2E39B564B5AD}" type="pres">
      <dgm:prSet presAssocID="{6AC46283-051F-461A-8DE6-7A214BF42982}" presName="horz1" presStyleCnt="0"/>
      <dgm:spPr/>
    </dgm:pt>
    <dgm:pt modelId="{9E41F740-0E1E-FE44-96D9-E487B3CE32BA}" type="pres">
      <dgm:prSet presAssocID="{6AC46283-051F-461A-8DE6-7A214BF42982}" presName="tx1" presStyleLbl="revTx" presStyleIdx="4" presStyleCnt="14"/>
      <dgm:spPr/>
    </dgm:pt>
    <dgm:pt modelId="{45D369BA-17F5-7F4D-AE34-F9C377833BA6}" type="pres">
      <dgm:prSet presAssocID="{6AC46283-051F-461A-8DE6-7A214BF42982}" presName="vert1" presStyleCnt="0"/>
      <dgm:spPr/>
    </dgm:pt>
    <dgm:pt modelId="{C4AE4FD8-880F-F74E-86AE-AE8783FDE12F}" type="pres">
      <dgm:prSet presAssocID="{A1904741-BC1A-4600-8929-62C0C8431A94}" presName="thickLine" presStyleLbl="alignNode1" presStyleIdx="5" presStyleCnt="14"/>
      <dgm:spPr/>
    </dgm:pt>
    <dgm:pt modelId="{6249D07E-FD39-A448-9097-791B439F757A}" type="pres">
      <dgm:prSet presAssocID="{A1904741-BC1A-4600-8929-62C0C8431A94}" presName="horz1" presStyleCnt="0"/>
      <dgm:spPr/>
    </dgm:pt>
    <dgm:pt modelId="{9A400E14-938F-214F-AAEC-03F49BDF3FCB}" type="pres">
      <dgm:prSet presAssocID="{A1904741-BC1A-4600-8929-62C0C8431A94}" presName="tx1" presStyleLbl="revTx" presStyleIdx="5" presStyleCnt="14"/>
      <dgm:spPr/>
    </dgm:pt>
    <dgm:pt modelId="{BF39991A-5271-CD4A-8499-638B98B870D3}" type="pres">
      <dgm:prSet presAssocID="{A1904741-BC1A-4600-8929-62C0C8431A94}" presName="vert1" presStyleCnt="0"/>
      <dgm:spPr/>
    </dgm:pt>
    <dgm:pt modelId="{4DF1670C-2ED4-C449-BB0D-8785B82FA6CA}" type="pres">
      <dgm:prSet presAssocID="{B132B195-98FC-45D1-B349-E13B0A09AE9F}" presName="thickLine" presStyleLbl="alignNode1" presStyleIdx="6" presStyleCnt="14"/>
      <dgm:spPr/>
    </dgm:pt>
    <dgm:pt modelId="{F0835C78-A540-9D43-9870-E5A12069CED4}" type="pres">
      <dgm:prSet presAssocID="{B132B195-98FC-45D1-B349-E13B0A09AE9F}" presName="horz1" presStyleCnt="0"/>
      <dgm:spPr/>
    </dgm:pt>
    <dgm:pt modelId="{136865B4-4212-784D-AA95-A6735F1B3D51}" type="pres">
      <dgm:prSet presAssocID="{B132B195-98FC-45D1-B349-E13B0A09AE9F}" presName="tx1" presStyleLbl="revTx" presStyleIdx="6" presStyleCnt="14"/>
      <dgm:spPr/>
    </dgm:pt>
    <dgm:pt modelId="{EB546A38-2629-5F4C-9C33-8CC8BDCFECD9}" type="pres">
      <dgm:prSet presAssocID="{B132B195-98FC-45D1-B349-E13B0A09AE9F}" presName="vert1" presStyleCnt="0"/>
      <dgm:spPr/>
    </dgm:pt>
    <dgm:pt modelId="{7F87AEA0-C21F-4642-93C5-8ABC901A79D8}" type="pres">
      <dgm:prSet presAssocID="{161CD2C6-851B-461F-9127-677F74236CAB}" presName="thickLine" presStyleLbl="alignNode1" presStyleIdx="7" presStyleCnt="14"/>
      <dgm:spPr/>
    </dgm:pt>
    <dgm:pt modelId="{AB54DDD4-115B-BE45-A5C4-F1944C22F912}" type="pres">
      <dgm:prSet presAssocID="{161CD2C6-851B-461F-9127-677F74236CAB}" presName="horz1" presStyleCnt="0"/>
      <dgm:spPr/>
    </dgm:pt>
    <dgm:pt modelId="{946F7962-26E9-2D41-A159-3E5281726D1E}" type="pres">
      <dgm:prSet presAssocID="{161CD2C6-851B-461F-9127-677F74236CAB}" presName="tx1" presStyleLbl="revTx" presStyleIdx="7" presStyleCnt="14"/>
      <dgm:spPr/>
    </dgm:pt>
    <dgm:pt modelId="{2EC20A57-E143-CD47-BF7E-7679FD2601BF}" type="pres">
      <dgm:prSet presAssocID="{161CD2C6-851B-461F-9127-677F74236CAB}" presName="vert1" presStyleCnt="0"/>
      <dgm:spPr/>
    </dgm:pt>
    <dgm:pt modelId="{F1A80C18-BAA9-4346-BC0A-50EFE2BAB556}" type="pres">
      <dgm:prSet presAssocID="{7DA89607-4C3E-4C23-A44D-BE07A5ED12E3}" presName="thickLine" presStyleLbl="alignNode1" presStyleIdx="8" presStyleCnt="14"/>
      <dgm:spPr/>
    </dgm:pt>
    <dgm:pt modelId="{50221DB4-51FC-C548-8EF7-B5D0FE2C002C}" type="pres">
      <dgm:prSet presAssocID="{7DA89607-4C3E-4C23-A44D-BE07A5ED12E3}" presName="horz1" presStyleCnt="0"/>
      <dgm:spPr/>
    </dgm:pt>
    <dgm:pt modelId="{068AC93D-A7BD-E54F-A4EC-4F7786ECF593}" type="pres">
      <dgm:prSet presAssocID="{7DA89607-4C3E-4C23-A44D-BE07A5ED12E3}" presName="tx1" presStyleLbl="revTx" presStyleIdx="8" presStyleCnt="14"/>
      <dgm:spPr/>
    </dgm:pt>
    <dgm:pt modelId="{CEAAB52A-4C43-284F-987A-C67BC917F924}" type="pres">
      <dgm:prSet presAssocID="{7DA89607-4C3E-4C23-A44D-BE07A5ED12E3}" presName="vert1" presStyleCnt="0"/>
      <dgm:spPr/>
    </dgm:pt>
    <dgm:pt modelId="{3D314FEB-52AA-F04C-821C-995F95FB0998}" type="pres">
      <dgm:prSet presAssocID="{309C7EED-68A1-4AFA-8307-D745263759E2}" presName="thickLine" presStyleLbl="alignNode1" presStyleIdx="9" presStyleCnt="14"/>
      <dgm:spPr/>
    </dgm:pt>
    <dgm:pt modelId="{4476E17F-A513-9D47-9950-962233386706}" type="pres">
      <dgm:prSet presAssocID="{309C7EED-68A1-4AFA-8307-D745263759E2}" presName="horz1" presStyleCnt="0"/>
      <dgm:spPr/>
    </dgm:pt>
    <dgm:pt modelId="{DF37FC72-CAE2-0743-A1EF-63A00DE0343B}" type="pres">
      <dgm:prSet presAssocID="{309C7EED-68A1-4AFA-8307-D745263759E2}" presName="tx1" presStyleLbl="revTx" presStyleIdx="9" presStyleCnt="14"/>
      <dgm:spPr/>
    </dgm:pt>
    <dgm:pt modelId="{84DDA239-3ED9-044C-87E0-97263FBDA311}" type="pres">
      <dgm:prSet presAssocID="{309C7EED-68A1-4AFA-8307-D745263759E2}" presName="vert1" presStyleCnt="0"/>
      <dgm:spPr/>
    </dgm:pt>
    <dgm:pt modelId="{AF1D9152-242F-044E-9184-B1B99826F81F}" type="pres">
      <dgm:prSet presAssocID="{3EF7E78B-F9AD-4095-87EB-DCE8EA00A0FC}" presName="thickLine" presStyleLbl="alignNode1" presStyleIdx="10" presStyleCnt="14"/>
      <dgm:spPr/>
    </dgm:pt>
    <dgm:pt modelId="{6C52D338-1662-4344-800A-30F0B640EC61}" type="pres">
      <dgm:prSet presAssocID="{3EF7E78B-F9AD-4095-87EB-DCE8EA00A0FC}" presName="horz1" presStyleCnt="0"/>
      <dgm:spPr/>
    </dgm:pt>
    <dgm:pt modelId="{B52BBFB3-4F3C-E246-9AEF-6DF28AFD0571}" type="pres">
      <dgm:prSet presAssocID="{3EF7E78B-F9AD-4095-87EB-DCE8EA00A0FC}" presName="tx1" presStyleLbl="revTx" presStyleIdx="10" presStyleCnt="14"/>
      <dgm:spPr/>
    </dgm:pt>
    <dgm:pt modelId="{E5FB5D2D-F3D0-D14A-89BF-4C1238CCAA5C}" type="pres">
      <dgm:prSet presAssocID="{3EF7E78B-F9AD-4095-87EB-DCE8EA00A0FC}" presName="vert1" presStyleCnt="0"/>
      <dgm:spPr/>
    </dgm:pt>
    <dgm:pt modelId="{C88FC00D-68FE-464B-9F25-0D49BC03FA47}" type="pres">
      <dgm:prSet presAssocID="{477B662E-B3CC-49D2-A419-C301A0AEEEB2}" presName="thickLine" presStyleLbl="alignNode1" presStyleIdx="11" presStyleCnt="14"/>
      <dgm:spPr/>
    </dgm:pt>
    <dgm:pt modelId="{D576757D-E5B1-8448-A519-E46629B6A9CE}" type="pres">
      <dgm:prSet presAssocID="{477B662E-B3CC-49D2-A419-C301A0AEEEB2}" presName="horz1" presStyleCnt="0"/>
      <dgm:spPr/>
    </dgm:pt>
    <dgm:pt modelId="{9C729DB5-7208-BD44-8084-FF9FDE8652B1}" type="pres">
      <dgm:prSet presAssocID="{477B662E-B3CC-49D2-A419-C301A0AEEEB2}" presName="tx1" presStyleLbl="revTx" presStyleIdx="11" presStyleCnt="14"/>
      <dgm:spPr/>
    </dgm:pt>
    <dgm:pt modelId="{13E817A7-B83F-F041-868D-C49AB425CB0D}" type="pres">
      <dgm:prSet presAssocID="{477B662E-B3CC-49D2-A419-C301A0AEEEB2}" presName="vert1" presStyleCnt="0"/>
      <dgm:spPr/>
    </dgm:pt>
    <dgm:pt modelId="{60D62B36-58BE-984E-9B9E-1553499D0287}" type="pres">
      <dgm:prSet presAssocID="{57993C6E-A0F9-4D24-9BAA-3EB5D7B741A3}" presName="thickLine" presStyleLbl="alignNode1" presStyleIdx="12" presStyleCnt="14"/>
      <dgm:spPr/>
    </dgm:pt>
    <dgm:pt modelId="{B5D0CCE2-98E4-154E-A2EA-5C8AE6ADDBB8}" type="pres">
      <dgm:prSet presAssocID="{57993C6E-A0F9-4D24-9BAA-3EB5D7B741A3}" presName="horz1" presStyleCnt="0"/>
      <dgm:spPr/>
    </dgm:pt>
    <dgm:pt modelId="{107F5BAA-444F-C047-AD9C-90EA4DF9D7DF}" type="pres">
      <dgm:prSet presAssocID="{57993C6E-A0F9-4D24-9BAA-3EB5D7B741A3}" presName="tx1" presStyleLbl="revTx" presStyleIdx="12" presStyleCnt="14"/>
      <dgm:spPr/>
    </dgm:pt>
    <dgm:pt modelId="{B995AD06-4995-E94C-A399-890A1FB33A85}" type="pres">
      <dgm:prSet presAssocID="{57993C6E-A0F9-4D24-9BAA-3EB5D7B741A3}" presName="vert1" presStyleCnt="0"/>
      <dgm:spPr/>
    </dgm:pt>
    <dgm:pt modelId="{4766BF05-9779-6149-A197-B6FC170FF451}" type="pres">
      <dgm:prSet presAssocID="{678DEA2A-FAB6-4075-87B8-16DDF7227B10}" presName="thickLine" presStyleLbl="alignNode1" presStyleIdx="13" presStyleCnt="14"/>
      <dgm:spPr/>
    </dgm:pt>
    <dgm:pt modelId="{70B53AB3-0F3D-DB40-82E4-65705855B435}" type="pres">
      <dgm:prSet presAssocID="{678DEA2A-FAB6-4075-87B8-16DDF7227B10}" presName="horz1" presStyleCnt="0"/>
      <dgm:spPr/>
    </dgm:pt>
    <dgm:pt modelId="{F8FDE40A-2A44-A74C-8585-7352076A0AE5}" type="pres">
      <dgm:prSet presAssocID="{678DEA2A-FAB6-4075-87B8-16DDF7227B10}" presName="tx1" presStyleLbl="revTx" presStyleIdx="13" presStyleCnt="14"/>
      <dgm:spPr/>
    </dgm:pt>
    <dgm:pt modelId="{8C728640-5D2F-1F49-BFA2-A8A563503BCC}" type="pres">
      <dgm:prSet presAssocID="{678DEA2A-FAB6-4075-87B8-16DDF7227B10}" presName="vert1" presStyleCnt="0"/>
      <dgm:spPr/>
    </dgm:pt>
  </dgm:ptLst>
  <dgm:cxnLst>
    <dgm:cxn modelId="{3323F105-52EF-4E70-A97E-77C41979AD6B}" srcId="{67D4CE08-649E-456F-AEBA-6E3509FC98C8}" destId="{B9A30BAB-1E2E-44E3-8CEA-70D1CBC0E643}" srcOrd="2" destOrd="0" parTransId="{95AC22C6-7972-4351-A8B5-2990377754BF}" sibTransId="{F1EA7C9A-FD60-4BD7-859B-649E40711A8F}"/>
    <dgm:cxn modelId="{3DF3191D-E60C-45EE-94B2-2DE8DF334046}" srcId="{67D4CE08-649E-456F-AEBA-6E3509FC98C8}" destId="{EC479F71-412F-484F-8EF5-6DCB73959D71}" srcOrd="0" destOrd="0" parTransId="{CC6BE761-D25C-448D-A1C8-9CFA7B8B01C7}" sibTransId="{2CD8BAFD-E6C7-4DF0-A43D-67D5258ED56F}"/>
    <dgm:cxn modelId="{673ED51E-0CB7-724E-A7D1-9F70E2B11338}" type="presOf" srcId="{57993C6E-A0F9-4D24-9BAA-3EB5D7B741A3}" destId="{107F5BAA-444F-C047-AD9C-90EA4DF9D7DF}" srcOrd="0" destOrd="0" presId="urn:microsoft.com/office/officeart/2008/layout/LinedList"/>
    <dgm:cxn modelId="{E41F4429-B180-B24F-9D79-C271D0537209}" type="presOf" srcId="{3EF7E78B-F9AD-4095-87EB-DCE8EA00A0FC}" destId="{B52BBFB3-4F3C-E246-9AEF-6DF28AFD0571}" srcOrd="0" destOrd="0" presId="urn:microsoft.com/office/officeart/2008/layout/LinedList"/>
    <dgm:cxn modelId="{A20D282D-94F1-E542-998A-82E8FE024A84}" type="presOf" srcId="{B9A30BAB-1E2E-44E3-8CEA-70D1CBC0E643}" destId="{583FA626-7BA7-AC46-815D-734426C41741}" srcOrd="0" destOrd="0" presId="urn:microsoft.com/office/officeart/2008/layout/LinedList"/>
    <dgm:cxn modelId="{8E52D82E-DD2C-4E3B-BAB7-29F831A06266}" srcId="{67D4CE08-649E-456F-AEBA-6E3509FC98C8}" destId="{6AC46283-051F-461A-8DE6-7A214BF42982}" srcOrd="4" destOrd="0" parTransId="{C168885D-8EB8-4B6E-9766-2BDD06F5F563}" sibTransId="{9CC7E186-23FA-4DFE-A3D2-51ED6CE38FC4}"/>
    <dgm:cxn modelId="{C51E2C49-A43F-4C4B-B654-C871AE052088}" type="presOf" srcId="{A1904741-BC1A-4600-8929-62C0C8431A94}" destId="{9A400E14-938F-214F-AAEC-03F49BDF3FCB}" srcOrd="0" destOrd="0" presId="urn:microsoft.com/office/officeart/2008/layout/LinedList"/>
    <dgm:cxn modelId="{697C2255-1F5B-FB4B-BB58-28A35202C5C1}" type="presOf" srcId="{67D4CE08-649E-456F-AEBA-6E3509FC98C8}" destId="{08260734-A73A-2348-BBA2-495130946B60}" srcOrd="0" destOrd="0" presId="urn:microsoft.com/office/officeart/2008/layout/LinedList"/>
    <dgm:cxn modelId="{53CCF357-5BE9-44AF-AEE5-1B0B643D323F}" srcId="{67D4CE08-649E-456F-AEBA-6E3509FC98C8}" destId="{A1904741-BC1A-4600-8929-62C0C8431A94}" srcOrd="5" destOrd="0" parTransId="{BF255657-3D6A-4984-B94C-67E6BF36ABCB}" sibTransId="{A605F300-5CFD-47A2-BB7D-B4FEAC6FCB75}"/>
    <dgm:cxn modelId="{AD27A458-9204-4E15-897D-3B0A6E1661CC}" srcId="{67D4CE08-649E-456F-AEBA-6E3509FC98C8}" destId="{161CD2C6-851B-461F-9127-677F74236CAB}" srcOrd="7" destOrd="0" parTransId="{B459827B-0EEA-4C7E-BE43-EEE020BEC68B}" sibTransId="{0AEF2858-D4D7-47EA-843C-764493904C07}"/>
    <dgm:cxn modelId="{CEFC8259-F9C3-4662-842B-4155161F25B8}" srcId="{67D4CE08-649E-456F-AEBA-6E3509FC98C8}" destId="{7DA89607-4C3E-4C23-A44D-BE07A5ED12E3}" srcOrd="8" destOrd="0" parTransId="{4B257798-FCE1-4F53-9E53-201252B2DC1B}" sibTransId="{418DC1C3-E063-47D3-BDB6-A60288FFE61A}"/>
    <dgm:cxn modelId="{6AEAEA5C-8B47-4F4E-A935-76BF1EC7BC1F}" type="presOf" srcId="{161CD2C6-851B-461F-9127-677F74236CAB}" destId="{946F7962-26E9-2D41-A159-3E5281726D1E}" srcOrd="0" destOrd="0" presId="urn:microsoft.com/office/officeart/2008/layout/LinedList"/>
    <dgm:cxn modelId="{BF76545D-E062-49EC-9AF1-1322891FBD49}" srcId="{67D4CE08-649E-456F-AEBA-6E3509FC98C8}" destId="{309C7EED-68A1-4AFA-8307-D745263759E2}" srcOrd="9" destOrd="0" parTransId="{BA86A7E6-7FCD-4B83-BBC2-35875A93EDBF}" sibTransId="{E00ECD9A-FB97-4270-B71C-328476BDCD5A}"/>
    <dgm:cxn modelId="{C380BC61-7F06-4E97-856F-2F80A8AF24C2}" srcId="{67D4CE08-649E-456F-AEBA-6E3509FC98C8}" destId="{B132B195-98FC-45D1-B349-E13B0A09AE9F}" srcOrd="6" destOrd="0" parTransId="{037542C0-1297-4D95-96FA-CBAB412A17E7}" sibTransId="{9C1C486A-B34E-413B-AF02-7CEC3A2BBEFC}"/>
    <dgm:cxn modelId="{EB63B966-732D-094A-945F-FB31610290C1}" type="presOf" srcId="{7DA89607-4C3E-4C23-A44D-BE07A5ED12E3}" destId="{068AC93D-A7BD-E54F-A4EC-4F7786ECF593}" srcOrd="0" destOrd="0" presId="urn:microsoft.com/office/officeart/2008/layout/LinedList"/>
    <dgm:cxn modelId="{9823DB72-3406-8F4D-887A-37F63C1D6BA5}" type="presOf" srcId="{EC479F71-412F-484F-8EF5-6DCB73959D71}" destId="{814E54FB-0A6B-3948-A628-73C6D12AF3DA}" srcOrd="0" destOrd="0" presId="urn:microsoft.com/office/officeart/2008/layout/LinedList"/>
    <dgm:cxn modelId="{DAF2CA83-CC80-974C-A4CB-1D0BE0277A01}" type="presOf" srcId="{6AC46283-051F-461A-8DE6-7A214BF42982}" destId="{9E41F740-0E1E-FE44-96D9-E487B3CE32BA}" srcOrd="0" destOrd="0" presId="urn:microsoft.com/office/officeart/2008/layout/LinedList"/>
    <dgm:cxn modelId="{C497B485-2E3C-4468-8E42-0F3E3D3FBEE9}" srcId="{67D4CE08-649E-456F-AEBA-6E3509FC98C8}" destId="{477B662E-B3CC-49D2-A419-C301A0AEEEB2}" srcOrd="11" destOrd="0" parTransId="{7D10DCC1-4DE4-437B-82DC-B2D5AB1BC02B}" sibTransId="{7F1BB9C8-3309-433B-82E5-1BCF90EFFA78}"/>
    <dgm:cxn modelId="{13B0C18E-BB82-CB4E-ADE7-5CB5A55F2A0B}" type="presOf" srcId="{1075141B-854C-4776-8AA9-C5E93F525FDB}" destId="{F7384465-186B-034E-A77D-DA15186188C2}" srcOrd="0" destOrd="0" presId="urn:microsoft.com/office/officeart/2008/layout/LinedList"/>
    <dgm:cxn modelId="{773F3CA4-A7F8-46DD-8CAC-0D31C680733C}" srcId="{67D4CE08-649E-456F-AEBA-6E3509FC98C8}" destId="{57993C6E-A0F9-4D24-9BAA-3EB5D7B741A3}" srcOrd="12" destOrd="0" parTransId="{3B927712-9EA8-4177-938F-62412BD34591}" sibTransId="{51706CD6-B32B-42C6-9632-CA126A632DFB}"/>
    <dgm:cxn modelId="{E71826B4-E4ED-1443-93C2-26AB460E6100}" type="presOf" srcId="{B132B195-98FC-45D1-B349-E13B0A09AE9F}" destId="{136865B4-4212-784D-AA95-A6735F1B3D51}" srcOrd="0" destOrd="0" presId="urn:microsoft.com/office/officeart/2008/layout/LinedList"/>
    <dgm:cxn modelId="{E41909B7-F858-6E46-B435-3BF50853CEE1}" type="presOf" srcId="{678DEA2A-FAB6-4075-87B8-16DDF7227B10}" destId="{F8FDE40A-2A44-A74C-8585-7352076A0AE5}" srcOrd="0" destOrd="0" presId="urn:microsoft.com/office/officeart/2008/layout/LinedList"/>
    <dgm:cxn modelId="{52F5DABC-E143-104C-8284-80A370660F19}" type="presOf" srcId="{477B662E-B3CC-49D2-A419-C301A0AEEEB2}" destId="{9C729DB5-7208-BD44-8084-FF9FDE8652B1}" srcOrd="0" destOrd="0" presId="urn:microsoft.com/office/officeart/2008/layout/LinedList"/>
    <dgm:cxn modelId="{B2088ABD-F79A-6A4A-8563-C35EDEC63630}" type="presOf" srcId="{309C7EED-68A1-4AFA-8307-D745263759E2}" destId="{DF37FC72-CAE2-0743-A1EF-63A00DE0343B}" srcOrd="0" destOrd="0" presId="urn:microsoft.com/office/officeart/2008/layout/LinedList"/>
    <dgm:cxn modelId="{D2101BC1-21F4-41D1-8734-EA61376E6E28}" srcId="{67D4CE08-649E-456F-AEBA-6E3509FC98C8}" destId="{678DEA2A-FAB6-4075-87B8-16DDF7227B10}" srcOrd="13" destOrd="0" parTransId="{93232BA2-3F3F-4F45-91C6-48F539D93916}" sibTransId="{9FC3E11B-7F72-4109-810B-83FD18C23F8B}"/>
    <dgm:cxn modelId="{131273C4-7212-4175-BAA2-2E9F6E898830}" srcId="{67D4CE08-649E-456F-AEBA-6E3509FC98C8}" destId="{1075141B-854C-4776-8AA9-C5E93F525FDB}" srcOrd="1" destOrd="0" parTransId="{70B82DF8-6705-4B1F-BC28-339ADD6A9060}" sibTransId="{73C6552A-72D5-4451-8017-10B070DA3772}"/>
    <dgm:cxn modelId="{102E6DC7-D305-2E43-959B-B62E37815030}" type="presOf" srcId="{5AA1EC29-188E-4701-B1F0-FB45366F9778}" destId="{91E098E2-002A-1842-8019-9F7BECD5ACCE}" srcOrd="0" destOrd="0" presId="urn:microsoft.com/office/officeart/2008/layout/LinedList"/>
    <dgm:cxn modelId="{67A24CF7-8A9E-493E-A8D5-F174BDD2F9AD}" srcId="{67D4CE08-649E-456F-AEBA-6E3509FC98C8}" destId="{5AA1EC29-188E-4701-B1F0-FB45366F9778}" srcOrd="3" destOrd="0" parTransId="{D9AB443C-4B17-4193-98AF-981666BF4399}" sibTransId="{9031CA0B-6DD7-46AE-9E22-0464A934BDAE}"/>
    <dgm:cxn modelId="{E9580BFB-B6C1-4F63-985F-8B59D8EE4004}" srcId="{67D4CE08-649E-456F-AEBA-6E3509FC98C8}" destId="{3EF7E78B-F9AD-4095-87EB-DCE8EA00A0FC}" srcOrd="10" destOrd="0" parTransId="{0557A67E-2DE1-4267-B2AD-AD61D523FFB6}" sibTransId="{B6D7A306-972E-41EF-98E6-4C10C782131C}"/>
    <dgm:cxn modelId="{49779052-CB12-7D48-9E7F-06D05BB618BC}" type="presParOf" srcId="{08260734-A73A-2348-BBA2-495130946B60}" destId="{41BF125F-7A5E-594E-A24B-D4AB40D05975}" srcOrd="0" destOrd="0" presId="urn:microsoft.com/office/officeart/2008/layout/LinedList"/>
    <dgm:cxn modelId="{6FB67211-DDC5-0245-9A6A-45C334D7262D}" type="presParOf" srcId="{08260734-A73A-2348-BBA2-495130946B60}" destId="{D5628E03-ACBA-3A49-82EC-D83053143C7A}" srcOrd="1" destOrd="0" presId="urn:microsoft.com/office/officeart/2008/layout/LinedList"/>
    <dgm:cxn modelId="{69848E22-7D44-BD49-9F7C-F431AA6ADE72}" type="presParOf" srcId="{D5628E03-ACBA-3A49-82EC-D83053143C7A}" destId="{814E54FB-0A6B-3948-A628-73C6D12AF3DA}" srcOrd="0" destOrd="0" presId="urn:microsoft.com/office/officeart/2008/layout/LinedList"/>
    <dgm:cxn modelId="{F2358B9F-1496-BB42-B935-E7610643CFC9}" type="presParOf" srcId="{D5628E03-ACBA-3A49-82EC-D83053143C7A}" destId="{D16397E3-A628-FE43-A1B9-7F2A5D45E9FA}" srcOrd="1" destOrd="0" presId="urn:microsoft.com/office/officeart/2008/layout/LinedList"/>
    <dgm:cxn modelId="{513F5568-0E37-2D41-99DD-89E0551341BB}" type="presParOf" srcId="{08260734-A73A-2348-BBA2-495130946B60}" destId="{C4B212BC-903C-EF48-8A14-057FE6BD24C6}" srcOrd="2" destOrd="0" presId="urn:microsoft.com/office/officeart/2008/layout/LinedList"/>
    <dgm:cxn modelId="{7697DF50-6B23-F447-9253-884BB748C424}" type="presParOf" srcId="{08260734-A73A-2348-BBA2-495130946B60}" destId="{4BF902A3-362F-AB4C-ACFC-BAEECF655314}" srcOrd="3" destOrd="0" presId="urn:microsoft.com/office/officeart/2008/layout/LinedList"/>
    <dgm:cxn modelId="{2DBA4EA9-43DA-5A44-8281-81EA6CC82D04}" type="presParOf" srcId="{4BF902A3-362F-AB4C-ACFC-BAEECF655314}" destId="{F7384465-186B-034E-A77D-DA15186188C2}" srcOrd="0" destOrd="0" presId="urn:microsoft.com/office/officeart/2008/layout/LinedList"/>
    <dgm:cxn modelId="{DC961FC7-83BF-E74B-BBD7-F26F9E949EF4}" type="presParOf" srcId="{4BF902A3-362F-AB4C-ACFC-BAEECF655314}" destId="{2634B6B4-9144-4140-8C69-2C9013F89BAF}" srcOrd="1" destOrd="0" presId="urn:microsoft.com/office/officeart/2008/layout/LinedList"/>
    <dgm:cxn modelId="{82CA6954-87C2-9540-9EF8-D306FD683DAB}" type="presParOf" srcId="{08260734-A73A-2348-BBA2-495130946B60}" destId="{302E5CBB-B4AA-6F4F-B1FE-8C380A4DA622}" srcOrd="4" destOrd="0" presId="urn:microsoft.com/office/officeart/2008/layout/LinedList"/>
    <dgm:cxn modelId="{CF72AA50-31D9-2547-B52F-57F08088D1C1}" type="presParOf" srcId="{08260734-A73A-2348-BBA2-495130946B60}" destId="{35ED172A-BB04-8B43-9F86-C58E5F3A6C53}" srcOrd="5" destOrd="0" presId="urn:microsoft.com/office/officeart/2008/layout/LinedList"/>
    <dgm:cxn modelId="{BE847119-57C0-774C-8965-D76724D835EC}" type="presParOf" srcId="{35ED172A-BB04-8B43-9F86-C58E5F3A6C53}" destId="{583FA626-7BA7-AC46-815D-734426C41741}" srcOrd="0" destOrd="0" presId="urn:microsoft.com/office/officeart/2008/layout/LinedList"/>
    <dgm:cxn modelId="{D7E125E5-38F9-F74A-A536-53E4105E48C1}" type="presParOf" srcId="{35ED172A-BB04-8B43-9F86-C58E5F3A6C53}" destId="{4D9FAE95-1826-014F-A3DF-84D28DE47997}" srcOrd="1" destOrd="0" presId="urn:microsoft.com/office/officeart/2008/layout/LinedList"/>
    <dgm:cxn modelId="{A12DD39B-86B3-FA48-A501-22B03A8D18FB}" type="presParOf" srcId="{08260734-A73A-2348-BBA2-495130946B60}" destId="{D3CCBE16-6185-D246-83B6-CAA89E3FD4D8}" srcOrd="6" destOrd="0" presId="urn:microsoft.com/office/officeart/2008/layout/LinedList"/>
    <dgm:cxn modelId="{3CFA87EE-618A-D648-A654-B70C7EDC629E}" type="presParOf" srcId="{08260734-A73A-2348-BBA2-495130946B60}" destId="{B471C286-1C1D-5849-A12F-91B2DD029FBA}" srcOrd="7" destOrd="0" presId="urn:microsoft.com/office/officeart/2008/layout/LinedList"/>
    <dgm:cxn modelId="{93E472BA-D490-B44F-8B81-4C736B69B032}" type="presParOf" srcId="{B471C286-1C1D-5849-A12F-91B2DD029FBA}" destId="{91E098E2-002A-1842-8019-9F7BECD5ACCE}" srcOrd="0" destOrd="0" presId="urn:microsoft.com/office/officeart/2008/layout/LinedList"/>
    <dgm:cxn modelId="{E8D5FD6F-F76F-8B4C-87A6-D32D3E57B852}" type="presParOf" srcId="{B471C286-1C1D-5849-A12F-91B2DD029FBA}" destId="{1317E258-8B31-3D40-BFD4-58EA5C7EE9D4}" srcOrd="1" destOrd="0" presId="urn:microsoft.com/office/officeart/2008/layout/LinedList"/>
    <dgm:cxn modelId="{367FFAAC-F64A-4940-967B-91E057093DC2}" type="presParOf" srcId="{08260734-A73A-2348-BBA2-495130946B60}" destId="{52011142-121F-5D49-AD37-3B3BBA41C9C5}" srcOrd="8" destOrd="0" presId="urn:microsoft.com/office/officeart/2008/layout/LinedList"/>
    <dgm:cxn modelId="{3A798E64-170E-3E4D-AFE8-875F5FA1C091}" type="presParOf" srcId="{08260734-A73A-2348-BBA2-495130946B60}" destId="{AA7E0B2C-32B9-4E4E-B14E-2E39B564B5AD}" srcOrd="9" destOrd="0" presId="urn:microsoft.com/office/officeart/2008/layout/LinedList"/>
    <dgm:cxn modelId="{06ED111D-F069-834C-A460-50420FD8689A}" type="presParOf" srcId="{AA7E0B2C-32B9-4E4E-B14E-2E39B564B5AD}" destId="{9E41F740-0E1E-FE44-96D9-E487B3CE32BA}" srcOrd="0" destOrd="0" presId="urn:microsoft.com/office/officeart/2008/layout/LinedList"/>
    <dgm:cxn modelId="{1F1DB330-8C7D-944D-A089-F135A59849BD}" type="presParOf" srcId="{AA7E0B2C-32B9-4E4E-B14E-2E39B564B5AD}" destId="{45D369BA-17F5-7F4D-AE34-F9C377833BA6}" srcOrd="1" destOrd="0" presId="urn:microsoft.com/office/officeart/2008/layout/LinedList"/>
    <dgm:cxn modelId="{59B7CC32-B373-E349-81A9-9DACBA0F1A3D}" type="presParOf" srcId="{08260734-A73A-2348-BBA2-495130946B60}" destId="{C4AE4FD8-880F-F74E-86AE-AE8783FDE12F}" srcOrd="10" destOrd="0" presId="urn:microsoft.com/office/officeart/2008/layout/LinedList"/>
    <dgm:cxn modelId="{A74B3186-2F13-3949-A02A-CD8EAFDDFCA4}" type="presParOf" srcId="{08260734-A73A-2348-BBA2-495130946B60}" destId="{6249D07E-FD39-A448-9097-791B439F757A}" srcOrd="11" destOrd="0" presId="urn:microsoft.com/office/officeart/2008/layout/LinedList"/>
    <dgm:cxn modelId="{9153D0D9-1DB1-C74A-ADF2-F42146A87586}" type="presParOf" srcId="{6249D07E-FD39-A448-9097-791B439F757A}" destId="{9A400E14-938F-214F-AAEC-03F49BDF3FCB}" srcOrd="0" destOrd="0" presId="urn:microsoft.com/office/officeart/2008/layout/LinedList"/>
    <dgm:cxn modelId="{AECCD0C2-9728-C446-BD19-67375ABE2233}" type="presParOf" srcId="{6249D07E-FD39-A448-9097-791B439F757A}" destId="{BF39991A-5271-CD4A-8499-638B98B870D3}" srcOrd="1" destOrd="0" presId="urn:microsoft.com/office/officeart/2008/layout/LinedList"/>
    <dgm:cxn modelId="{091C1758-474C-F84E-904A-E161B74B61D0}" type="presParOf" srcId="{08260734-A73A-2348-BBA2-495130946B60}" destId="{4DF1670C-2ED4-C449-BB0D-8785B82FA6CA}" srcOrd="12" destOrd="0" presId="urn:microsoft.com/office/officeart/2008/layout/LinedList"/>
    <dgm:cxn modelId="{AC837B2A-770B-5743-9BC9-F87AF4134231}" type="presParOf" srcId="{08260734-A73A-2348-BBA2-495130946B60}" destId="{F0835C78-A540-9D43-9870-E5A12069CED4}" srcOrd="13" destOrd="0" presId="urn:microsoft.com/office/officeart/2008/layout/LinedList"/>
    <dgm:cxn modelId="{79A92866-AEC4-3F40-AB6A-D5C8636EC11A}" type="presParOf" srcId="{F0835C78-A540-9D43-9870-E5A12069CED4}" destId="{136865B4-4212-784D-AA95-A6735F1B3D51}" srcOrd="0" destOrd="0" presId="urn:microsoft.com/office/officeart/2008/layout/LinedList"/>
    <dgm:cxn modelId="{2C759375-5CCC-2243-95EE-00C65C6A8CF9}" type="presParOf" srcId="{F0835C78-A540-9D43-9870-E5A12069CED4}" destId="{EB546A38-2629-5F4C-9C33-8CC8BDCFECD9}" srcOrd="1" destOrd="0" presId="urn:microsoft.com/office/officeart/2008/layout/LinedList"/>
    <dgm:cxn modelId="{6473F897-D600-0A4D-B56C-CBE1EAEF5E10}" type="presParOf" srcId="{08260734-A73A-2348-BBA2-495130946B60}" destId="{7F87AEA0-C21F-4642-93C5-8ABC901A79D8}" srcOrd="14" destOrd="0" presId="urn:microsoft.com/office/officeart/2008/layout/LinedList"/>
    <dgm:cxn modelId="{FAFF43AF-9CE2-0E43-9E55-56016D103A72}" type="presParOf" srcId="{08260734-A73A-2348-BBA2-495130946B60}" destId="{AB54DDD4-115B-BE45-A5C4-F1944C22F912}" srcOrd="15" destOrd="0" presId="urn:microsoft.com/office/officeart/2008/layout/LinedList"/>
    <dgm:cxn modelId="{DD6E176A-5596-7D4A-B47D-0A356566245F}" type="presParOf" srcId="{AB54DDD4-115B-BE45-A5C4-F1944C22F912}" destId="{946F7962-26E9-2D41-A159-3E5281726D1E}" srcOrd="0" destOrd="0" presId="urn:microsoft.com/office/officeart/2008/layout/LinedList"/>
    <dgm:cxn modelId="{1A1B9FF1-6797-F14C-8C95-7C75141E9856}" type="presParOf" srcId="{AB54DDD4-115B-BE45-A5C4-F1944C22F912}" destId="{2EC20A57-E143-CD47-BF7E-7679FD2601BF}" srcOrd="1" destOrd="0" presId="urn:microsoft.com/office/officeart/2008/layout/LinedList"/>
    <dgm:cxn modelId="{235AE3F2-982D-4A42-B67D-5211F387B1B2}" type="presParOf" srcId="{08260734-A73A-2348-BBA2-495130946B60}" destId="{F1A80C18-BAA9-4346-BC0A-50EFE2BAB556}" srcOrd="16" destOrd="0" presId="urn:microsoft.com/office/officeart/2008/layout/LinedList"/>
    <dgm:cxn modelId="{DF44B8F8-4F12-904B-AA02-292754A42136}" type="presParOf" srcId="{08260734-A73A-2348-BBA2-495130946B60}" destId="{50221DB4-51FC-C548-8EF7-B5D0FE2C002C}" srcOrd="17" destOrd="0" presId="urn:microsoft.com/office/officeart/2008/layout/LinedList"/>
    <dgm:cxn modelId="{FDF1D567-48F9-6C43-AC7B-FA691264ABE5}" type="presParOf" srcId="{50221DB4-51FC-C548-8EF7-B5D0FE2C002C}" destId="{068AC93D-A7BD-E54F-A4EC-4F7786ECF593}" srcOrd="0" destOrd="0" presId="urn:microsoft.com/office/officeart/2008/layout/LinedList"/>
    <dgm:cxn modelId="{18F8180C-3705-3146-A637-2284912FD717}" type="presParOf" srcId="{50221DB4-51FC-C548-8EF7-B5D0FE2C002C}" destId="{CEAAB52A-4C43-284F-987A-C67BC917F924}" srcOrd="1" destOrd="0" presId="urn:microsoft.com/office/officeart/2008/layout/LinedList"/>
    <dgm:cxn modelId="{7793B811-DBE1-DA47-B507-1F0199EFB367}" type="presParOf" srcId="{08260734-A73A-2348-BBA2-495130946B60}" destId="{3D314FEB-52AA-F04C-821C-995F95FB0998}" srcOrd="18" destOrd="0" presId="urn:microsoft.com/office/officeart/2008/layout/LinedList"/>
    <dgm:cxn modelId="{5C524F3A-2FF8-A741-BF60-073E4BFA3091}" type="presParOf" srcId="{08260734-A73A-2348-BBA2-495130946B60}" destId="{4476E17F-A513-9D47-9950-962233386706}" srcOrd="19" destOrd="0" presId="urn:microsoft.com/office/officeart/2008/layout/LinedList"/>
    <dgm:cxn modelId="{04E87CE7-65E8-D840-AC7A-DB92F8C3F4B9}" type="presParOf" srcId="{4476E17F-A513-9D47-9950-962233386706}" destId="{DF37FC72-CAE2-0743-A1EF-63A00DE0343B}" srcOrd="0" destOrd="0" presId="urn:microsoft.com/office/officeart/2008/layout/LinedList"/>
    <dgm:cxn modelId="{37DEEBD9-3656-8943-B994-1C138749EEF9}" type="presParOf" srcId="{4476E17F-A513-9D47-9950-962233386706}" destId="{84DDA239-3ED9-044C-87E0-97263FBDA311}" srcOrd="1" destOrd="0" presId="urn:microsoft.com/office/officeart/2008/layout/LinedList"/>
    <dgm:cxn modelId="{62C68874-5FC1-9A41-A3BC-F0322622ED80}" type="presParOf" srcId="{08260734-A73A-2348-BBA2-495130946B60}" destId="{AF1D9152-242F-044E-9184-B1B99826F81F}" srcOrd="20" destOrd="0" presId="urn:microsoft.com/office/officeart/2008/layout/LinedList"/>
    <dgm:cxn modelId="{6ED44BB9-9E5F-3645-A27F-19C9ADA9FCDF}" type="presParOf" srcId="{08260734-A73A-2348-BBA2-495130946B60}" destId="{6C52D338-1662-4344-800A-30F0B640EC61}" srcOrd="21" destOrd="0" presId="urn:microsoft.com/office/officeart/2008/layout/LinedList"/>
    <dgm:cxn modelId="{6EBABDD4-BA58-5949-BF6E-F83238769A10}" type="presParOf" srcId="{6C52D338-1662-4344-800A-30F0B640EC61}" destId="{B52BBFB3-4F3C-E246-9AEF-6DF28AFD0571}" srcOrd="0" destOrd="0" presId="urn:microsoft.com/office/officeart/2008/layout/LinedList"/>
    <dgm:cxn modelId="{AEAD9C12-8A54-274A-B596-ADD1CD7F7EB5}" type="presParOf" srcId="{6C52D338-1662-4344-800A-30F0B640EC61}" destId="{E5FB5D2D-F3D0-D14A-89BF-4C1238CCAA5C}" srcOrd="1" destOrd="0" presId="urn:microsoft.com/office/officeart/2008/layout/LinedList"/>
    <dgm:cxn modelId="{DA040709-9F0F-6C42-945F-C8676AFD8D40}" type="presParOf" srcId="{08260734-A73A-2348-BBA2-495130946B60}" destId="{C88FC00D-68FE-464B-9F25-0D49BC03FA47}" srcOrd="22" destOrd="0" presId="urn:microsoft.com/office/officeart/2008/layout/LinedList"/>
    <dgm:cxn modelId="{437268B7-E937-5F4C-853C-01DF81692CB8}" type="presParOf" srcId="{08260734-A73A-2348-BBA2-495130946B60}" destId="{D576757D-E5B1-8448-A519-E46629B6A9CE}" srcOrd="23" destOrd="0" presId="urn:microsoft.com/office/officeart/2008/layout/LinedList"/>
    <dgm:cxn modelId="{433354A8-B156-2B4F-AC75-F4FF02A8004E}" type="presParOf" srcId="{D576757D-E5B1-8448-A519-E46629B6A9CE}" destId="{9C729DB5-7208-BD44-8084-FF9FDE8652B1}" srcOrd="0" destOrd="0" presId="urn:microsoft.com/office/officeart/2008/layout/LinedList"/>
    <dgm:cxn modelId="{5B3B3059-97A2-0F46-9B0A-02606BB71042}" type="presParOf" srcId="{D576757D-E5B1-8448-A519-E46629B6A9CE}" destId="{13E817A7-B83F-F041-868D-C49AB425CB0D}" srcOrd="1" destOrd="0" presId="urn:microsoft.com/office/officeart/2008/layout/LinedList"/>
    <dgm:cxn modelId="{41C89FD8-415C-124A-8403-A64D38381CC3}" type="presParOf" srcId="{08260734-A73A-2348-BBA2-495130946B60}" destId="{60D62B36-58BE-984E-9B9E-1553499D0287}" srcOrd="24" destOrd="0" presId="urn:microsoft.com/office/officeart/2008/layout/LinedList"/>
    <dgm:cxn modelId="{FB211EC4-84C6-4E4A-AC8E-A1078510F58B}" type="presParOf" srcId="{08260734-A73A-2348-BBA2-495130946B60}" destId="{B5D0CCE2-98E4-154E-A2EA-5C8AE6ADDBB8}" srcOrd="25" destOrd="0" presId="urn:microsoft.com/office/officeart/2008/layout/LinedList"/>
    <dgm:cxn modelId="{0F72CA01-AB84-A244-9A65-E09A06E3CF72}" type="presParOf" srcId="{B5D0CCE2-98E4-154E-A2EA-5C8AE6ADDBB8}" destId="{107F5BAA-444F-C047-AD9C-90EA4DF9D7DF}" srcOrd="0" destOrd="0" presId="urn:microsoft.com/office/officeart/2008/layout/LinedList"/>
    <dgm:cxn modelId="{77ECE5EC-8234-A049-BCDF-A8F83DEB1F21}" type="presParOf" srcId="{B5D0CCE2-98E4-154E-A2EA-5C8AE6ADDBB8}" destId="{B995AD06-4995-E94C-A399-890A1FB33A85}" srcOrd="1" destOrd="0" presId="urn:microsoft.com/office/officeart/2008/layout/LinedList"/>
    <dgm:cxn modelId="{2C4A7147-A6DD-004A-8980-710936A474EC}" type="presParOf" srcId="{08260734-A73A-2348-BBA2-495130946B60}" destId="{4766BF05-9779-6149-A197-B6FC170FF451}" srcOrd="26" destOrd="0" presId="urn:microsoft.com/office/officeart/2008/layout/LinedList"/>
    <dgm:cxn modelId="{FCC2D999-935F-E042-9F30-4167150FACAF}" type="presParOf" srcId="{08260734-A73A-2348-BBA2-495130946B60}" destId="{70B53AB3-0F3D-DB40-82E4-65705855B435}" srcOrd="27" destOrd="0" presId="urn:microsoft.com/office/officeart/2008/layout/LinedList"/>
    <dgm:cxn modelId="{48913CFE-FAF3-9147-9EDE-46E4025AF2DE}" type="presParOf" srcId="{70B53AB3-0F3D-DB40-82E4-65705855B435}" destId="{F8FDE40A-2A44-A74C-8585-7352076A0AE5}" srcOrd="0" destOrd="0" presId="urn:microsoft.com/office/officeart/2008/layout/LinedList"/>
    <dgm:cxn modelId="{5090D224-23A8-FD4E-9EB5-4D7B5136B318}" type="presParOf" srcId="{70B53AB3-0F3D-DB40-82E4-65705855B435}" destId="{8C728640-5D2F-1F49-BFA2-A8A563503BC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BF125F-7A5E-594E-A24B-D4AB40D05975}">
      <dsp:nvSpPr>
        <dsp:cNvPr id="0" name=""/>
        <dsp:cNvSpPr/>
      </dsp:nvSpPr>
      <dsp:spPr>
        <a:xfrm>
          <a:off x="0" y="458"/>
          <a:ext cx="5291663"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4E54FB-0A6B-3948-A628-73C6D12AF3DA}">
      <dsp:nvSpPr>
        <dsp:cNvPr id="0" name=""/>
        <dsp:cNvSpPr/>
      </dsp:nvSpPr>
      <dsp:spPr>
        <a:xfrm>
          <a:off x="0" y="458"/>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u="sng" kern="1200">
              <a:uFillTx/>
              <a:hlinkClick xmlns:r="http://schemas.openxmlformats.org/officeDocument/2006/relationships" r:id="rId1"/>
            </a:rPr>
            <a:t>https://aacijournal.biomedcentral.com/articles/10.1186/1710-1492-9-46</a:t>
          </a:r>
          <a:r>
            <a:rPr lang="en-US" sz="1200" kern="1200"/>
            <a:t>. </a:t>
          </a:r>
        </a:p>
      </dsp:txBody>
      <dsp:txXfrm>
        <a:off x="0" y="458"/>
        <a:ext cx="5291663" cy="267995"/>
      </dsp:txXfrm>
    </dsp:sp>
    <dsp:sp modelId="{C4B212BC-903C-EF48-8A14-057FE6BD24C6}">
      <dsp:nvSpPr>
        <dsp:cNvPr id="0" name=""/>
        <dsp:cNvSpPr/>
      </dsp:nvSpPr>
      <dsp:spPr>
        <a:xfrm>
          <a:off x="0" y="268453"/>
          <a:ext cx="5291663" cy="0"/>
        </a:xfrm>
        <a:prstGeom prst="line">
          <a:avLst/>
        </a:prstGeom>
        <a:solidFill>
          <a:schemeClr val="accent5">
            <a:hueOff val="-519888"/>
            <a:satOff val="-1340"/>
            <a:lumOff val="-905"/>
            <a:alphaOff val="0"/>
          </a:schemeClr>
        </a:solidFill>
        <a:ln w="12700" cap="flat" cmpd="sng" algn="ctr">
          <a:solidFill>
            <a:schemeClr val="accent5">
              <a:hueOff val="-519888"/>
              <a:satOff val="-1340"/>
              <a:lumOff val="-90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384465-186B-034E-A77D-DA15186188C2}">
      <dsp:nvSpPr>
        <dsp:cNvPr id="0" name=""/>
        <dsp:cNvSpPr/>
      </dsp:nvSpPr>
      <dsp:spPr>
        <a:xfrm>
          <a:off x="0" y="268453"/>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u="sng" kern="1200">
              <a:uFillTx/>
              <a:hlinkClick xmlns:r="http://schemas.openxmlformats.org/officeDocument/2006/relationships" r:id="rId2"/>
            </a:rPr>
            <a:t>https://aacijournal.biomedcentral.com/articles/10.1186/1710-1492-10-58</a:t>
          </a:r>
          <a:r>
            <a:rPr lang="en-US" sz="1200" kern="1200"/>
            <a:t>.</a:t>
          </a:r>
        </a:p>
      </dsp:txBody>
      <dsp:txXfrm>
        <a:off x="0" y="268453"/>
        <a:ext cx="5291663" cy="267995"/>
      </dsp:txXfrm>
    </dsp:sp>
    <dsp:sp modelId="{302E5CBB-B4AA-6F4F-B1FE-8C380A4DA622}">
      <dsp:nvSpPr>
        <dsp:cNvPr id="0" name=""/>
        <dsp:cNvSpPr/>
      </dsp:nvSpPr>
      <dsp:spPr>
        <a:xfrm>
          <a:off x="0" y="536448"/>
          <a:ext cx="5291663" cy="0"/>
        </a:xfrm>
        <a:prstGeom prst="line">
          <a:avLst/>
        </a:prstGeom>
        <a:solidFill>
          <a:schemeClr val="accent5">
            <a:hueOff val="-1039776"/>
            <a:satOff val="-2680"/>
            <a:lumOff val="-1810"/>
            <a:alphaOff val="0"/>
          </a:schemeClr>
        </a:solidFill>
        <a:ln w="12700" cap="flat" cmpd="sng" algn="ctr">
          <a:solidFill>
            <a:schemeClr val="accent5">
              <a:hueOff val="-1039776"/>
              <a:satOff val="-2680"/>
              <a:lumOff val="-18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3FA626-7BA7-AC46-815D-734426C41741}">
      <dsp:nvSpPr>
        <dsp:cNvPr id="0" name=""/>
        <dsp:cNvSpPr/>
      </dsp:nvSpPr>
      <dsp:spPr>
        <a:xfrm>
          <a:off x="0" y="536448"/>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3"/>
            </a:rPr>
            <a:t>https://link.springer.com/article/10.1007/s10853-011-5635-0</a:t>
          </a:r>
          <a:r>
            <a:rPr lang="en-US" sz="1200" kern="1200"/>
            <a:t>. </a:t>
          </a:r>
        </a:p>
      </dsp:txBody>
      <dsp:txXfrm>
        <a:off x="0" y="536448"/>
        <a:ext cx="5291663" cy="267995"/>
      </dsp:txXfrm>
    </dsp:sp>
    <dsp:sp modelId="{D3CCBE16-6185-D246-83B6-CAA89E3FD4D8}">
      <dsp:nvSpPr>
        <dsp:cNvPr id="0" name=""/>
        <dsp:cNvSpPr/>
      </dsp:nvSpPr>
      <dsp:spPr>
        <a:xfrm>
          <a:off x="0" y="804443"/>
          <a:ext cx="5291663" cy="0"/>
        </a:xfrm>
        <a:prstGeom prst="line">
          <a:avLst/>
        </a:prstGeom>
        <a:solidFill>
          <a:schemeClr val="accent5">
            <a:hueOff val="-1559664"/>
            <a:satOff val="-4020"/>
            <a:lumOff val="-2715"/>
            <a:alphaOff val="0"/>
          </a:schemeClr>
        </a:solidFill>
        <a:ln w="12700" cap="flat" cmpd="sng" algn="ctr">
          <a:solidFill>
            <a:schemeClr val="accent5">
              <a:hueOff val="-1559664"/>
              <a:satOff val="-4020"/>
              <a:lumOff val="-27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E098E2-002A-1842-8019-9F7BECD5ACCE}">
      <dsp:nvSpPr>
        <dsp:cNvPr id="0" name=""/>
        <dsp:cNvSpPr/>
      </dsp:nvSpPr>
      <dsp:spPr>
        <a:xfrm>
          <a:off x="0" y="804443"/>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4"/>
            </a:rPr>
            <a:t>https://www.frontiersin.org/articles/10.3389/fphar.2018.01350/full</a:t>
          </a:r>
          <a:r>
            <a:rPr lang="en-US" sz="1200" kern="1200"/>
            <a:t> . </a:t>
          </a:r>
        </a:p>
      </dsp:txBody>
      <dsp:txXfrm>
        <a:off x="0" y="804443"/>
        <a:ext cx="5291663" cy="267995"/>
      </dsp:txXfrm>
    </dsp:sp>
    <dsp:sp modelId="{52011142-121F-5D49-AD37-3B3BBA41C9C5}">
      <dsp:nvSpPr>
        <dsp:cNvPr id="0" name=""/>
        <dsp:cNvSpPr/>
      </dsp:nvSpPr>
      <dsp:spPr>
        <a:xfrm>
          <a:off x="0" y="1072438"/>
          <a:ext cx="5291663" cy="0"/>
        </a:xfrm>
        <a:prstGeom prst="line">
          <a:avLst/>
        </a:prstGeom>
        <a:solidFill>
          <a:schemeClr val="accent5">
            <a:hueOff val="-2079552"/>
            <a:satOff val="-5360"/>
            <a:lumOff val="-3620"/>
            <a:alphaOff val="0"/>
          </a:schemeClr>
        </a:solidFill>
        <a:ln w="12700" cap="flat" cmpd="sng" algn="ctr">
          <a:solidFill>
            <a:schemeClr val="accent5">
              <a:hueOff val="-2079552"/>
              <a:satOff val="-5360"/>
              <a:lumOff val="-362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41F740-0E1E-FE44-96D9-E487B3CE32BA}">
      <dsp:nvSpPr>
        <dsp:cNvPr id="0" name=""/>
        <dsp:cNvSpPr/>
      </dsp:nvSpPr>
      <dsp:spPr>
        <a:xfrm>
          <a:off x="0" y="1072438"/>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5"/>
            </a:rPr>
            <a:t>https://www.ncbi.nlm.nih.gov/labs/pmc/articles/PMC6280867/</a:t>
          </a:r>
          <a:r>
            <a:rPr lang="en-US" sz="1200" kern="1200"/>
            <a:t> . </a:t>
          </a:r>
        </a:p>
      </dsp:txBody>
      <dsp:txXfrm>
        <a:off x="0" y="1072438"/>
        <a:ext cx="5291663" cy="267995"/>
      </dsp:txXfrm>
    </dsp:sp>
    <dsp:sp modelId="{C4AE4FD8-880F-F74E-86AE-AE8783FDE12F}">
      <dsp:nvSpPr>
        <dsp:cNvPr id="0" name=""/>
        <dsp:cNvSpPr/>
      </dsp:nvSpPr>
      <dsp:spPr>
        <a:xfrm>
          <a:off x="0" y="1340434"/>
          <a:ext cx="5291663" cy="0"/>
        </a:xfrm>
        <a:prstGeom prst="line">
          <a:avLst/>
        </a:prstGeom>
        <a:solidFill>
          <a:schemeClr val="accent5">
            <a:hueOff val="-2599440"/>
            <a:satOff val="-6700"/>
            <a:lumOff val="-4525"/>
            <a:alphaOff val="0"/>
          </a:schemeClr>
        </a:solidFill>
        <a:ln w="12700" cap="flat" cmpd="sng" algn="ctr">
          <a:solidFill>
            <a:schemeClr val="accent5">
              <a:hueOff val="-2599440"/>
              <a:satOff val="-6700"/>
              <a:lumOff val="-452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400E14-938F-214F-AAEC-03F49BDF3FCB}">
      <dsp:nvSpPr>
        <dsp:cNvPr id="0" name=""/>
        <dsp:cNvSpPr/>
      </dsp:nvSpPr>
      <dsp:spPr>
        <a:xfrm>
          <a:off x="0" y="1340434"/>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6"/>
            </a:rPr>
            <a:t>https://www.ncbi.nlm.nih.gov/labs/pmc/articles/PMC5322167/</a:t>
          </a:r>
          <a:r>
            <a:rPr lang="en-US" sz="1200" kern="1200"/>
            <a:t> . </a:t>
          </a:r>
        </a:p>
      </dsp:txBody>
      <dsp:txXfrm>
        <a:off x="0" y="1340434"/>
        <a:ext cx="5291663" cy="267995"/>
      </dsp:txXfrm>
    </dsp:sp>
    <dsp:sp modelId="{4DF1670C-2ED4-C449-BB0D-8785B82FA6CA}">
      <dsp:nvSpPr>
        <dsp:cNvPr id="0" name=""/>
        <dsp:cNvSpPr/>
      </dsp:nvSpPr>
      <dsp:spPr>
        <a:xfrm>
          <a:off x="0" y="1608429"/>
          <a:ext cx="5291663" cy="0"/>
        </a:xfrm>
        <a:prstGeom prst="line">
          <a:avLst/>
        </a:prstGeom>
        <a:solidFill>
          <a:schemeClr val="accent5">
            <a:hueOff val="-3119328"/>
            <a:satOff val="-8040"/>
            <a:lumOff val="-5430"/>
            <a:alphaOff val="0"/>
          </a:schemeClr>
        </a:solidFill>
        <a:ln w="12700" cap="flat" cmpd="sng" algn="ctr">
          <a:solidFill>
            <a:schemeClr val="accent5">
              <a:hueOff val="-3119328"/>
              <a:satOff val="-8040"/>
              <a:lumOff val="-54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6865B4-4212-784D-AA95-A6735F1B3D51}">
      <dsp:nvSpPr>
        <dsp:cNvPr id="0" name=""/>
        <dsp:cNvSpPr/>
      </dsp:nvSpPr>
      <dsp:spPr>
        <a:xfrm>
          <a:off x="0" y="1608429"/>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7"/>
            </a:rPr>
            <a:t>https://journals.sagepub.com/doi/full/10.1258/acb.2011.010266</a:t>
          </a:r>
          <a:r>
            <a:rPr lang="en-US" sz="1200" kern="1200"/>
            <a:t> . </a:t>
          </a:r>
        </a:p>
      </dsp:txBody>
      <dsp:txXfrm>
        <a:off x="0" y="1608429"/>
        <a:ext cx="5291663" cy="267995"/>
      </dsp:txXfrm>
    </dsp:sp>
    <dsp:sp modelId="{7F87AEA0-C21F-4642-93C5-8ABC901A79D8}">
      <dsp:nvSpPr>
        <dsp:cNvPr id="0" name=""/>
        <dsp:cNvSpPr/>
      </dsp:nvSpPr>
      <dsp:spPr>
        <a:xfrm>
          <a:off x="0" y="1876424"/>
          <a:ext cx="5291663" cy="0"/>
        </a:xfrm>
        <a:prstGeom prst="line">
          <a:avLst/>
        </a:prstGeom>
        <a:solidFill>
          <a:schemeClr val="accent5">
            <a:hueOff val="-3639215"/>
            <a:satOff val="-9379"/>
            <a:lumOff val="-6335"/>
            <a:alphaOff val="0"/>
          </a:schemeClr>
        </a:solidFill>
        <a:ln w="12700" cap="flat" cmpd="sng" algn="ctr">
          <a:solidFill>
            <a:schemeClr val="accent5">
              <a:hueOff val="-3639215"/>
              <a:satOff val="-9379"/>
              <a:lumOff val="-63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6F7962-26E9-2D41-A159-3E5281726D1E}">
      <dsp:nvSpPr>
        <dsp:cNvPr id="0" name=""/>
        <dsp:cNvSpPr/>
      </dsp:nvSpPr>
      <dsp:spPr>
        <a:xfrm>
          <a:off x="0" y="1876424"/>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8"/>
            </a:rPr>
            <a:t>https://www.ncbi.nlm.nih.gov/labs/pmc/articles/PMC5102830/</a:t>
          </a:r>
          <a:r>
            <a:rPr lang="en-US" sz="1200" kern="1200"/>
            <a:t>   </a:t>
          </a:r>
        </a:p>
      </dsp:txBody>
      <dsp:txXfrm>
        <a:off x="0" y="1876424"/>
        <a:ext cx="5291663" cy="267995"/>
      </dsp:txXfrm>
    </dsp:sp>
    <dsp:sp modelId="{F1A80C18-BAA9-4346-BC0A-50EFE2BAB556}">
      <dsp:nvSpPr>
        <dsp:cNvPr id="0" name=""/>
        <dsp:cNvSpPr/>
      </dsp:nvSpPr>
      <dsp:spPr>
        <a:xfrm>
          <a:off x="0" y="2144419"/>
          <a:ext cx="5291663" cy="0"/>
        </a:xfrm>
        <a:prstGeom prst="line">
          <a:avLst/>
        </a:prstGeom>
        <a:solidFill>
          <a:schemeClr val="accent5">
            <a:hueOff val="-4159103"/>
            <a:satOff val="-10719"/>
            <a:lumOff val="-7240"/>
            <a:alphaOff val="0"/>
          </a:schemeClr>
        </a:solidFill>
        <a:ln w="12700" cap="flat" cmpd="sng" algn="ctr">
          <a:solidFill>
            <a:schemeClr val="accent5">
              <a:hueOff val="-4159103"/>
              <a:satOff val="-10719"/>
              <a:lumOff val="-724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8AC93D-A7BD-E54F-A4EC-4F7786ECF593}">
      <dsp:nvSpPr>
        <dsp:cNvPr id="0" name=""/>
        <dsp:cNvSpPr/>
      </dsp:nvSpPr>
      <dsp:spPr>
        <a:xfrm>
          <a:off x="0" y="2144419"/>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9"/>
            </a:rPr>
            <a:t>https://www.ncbi.nlm.nih.gov/labs/pmc/articles/PMC6111118/</a:t>
          </a:r>
          <a:r>
            <a:rPr lang="en-US" sz="1200" kern="1200"/>
            <a:t> </a:t>
          </a:r>
        </a:p>
      </dsp:txBody>
      <dsp:txXfrm>
        <a:off x="0" y="2144419"/>
        <a:ext cx="5291663" cy="267995"/>
      </dsp:txXfrm>
    </dsp:sp>
    <dsp:sp modelId="{3D314FEB-52AA-F04C-821C-995F95FB0998}">
      <dsp:nvSpPr>
        <dsp:cNvPr id="0" name=""/>
        <dsp:cNvSpPr/>
      </dsp:nvSpPr>
      <dsp:spPr>
        <a:xfrm>
          <a:off x="0" y="2412414"/>
          <a:ext cx="5291663" cy="0"/>
        </a:xfrm>
        <a:prstGeom prst="line">
          <a:avLst/>
        </a:prstGeom>
        <a:solidFill>
          <a:schemeClr val="accent5">
            <a:hueOff val="-4678991"/>
            <a:satOff val="-12059"/>
            <a:lumOff val="-8145"/>
            <a:alphaOff val="0"/>
          </a:schemeClr>
        </a:solidFill>
        <a:ln w="12700" cap="flat" cmpd="sng" algn="ctr">
          <a:solidFill>
            <a:schemeClr val="accent5">
              <a:hueOff val="-4678991"/>
              <a:satOff val="-12059"/>
              <a:lumOff val="-81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37FC72-CAE2-0743-A1EF-63A00DE0343B}">
      <dsp:nvSpPr>
        <dsp:cNvPr id="0" name=""/>
        <dsp:cNvSpPr/>
      </dsp:nvSpPr>
      <dsp:spPr>
        <a:xfrm>
          <a:off x="0" y="2412414"/>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10"/>
            </a:rPr>
            <a:t>https://www.ncbi.nlm.nih.gov/labs/pmc/articles/PMC4190737/</a:t>
          </a:r>
          <a:r>
            <a:rPr lang="en-US" sz="1200" kern="1200"/>
            <a:t> </a:t>
          </a:r>
        </a:p>
      </dsp:txBody>
      <dsp:txXfrm>
        <a:off x="0" y="2412414"/>
        <a:ext cx="5291663" cy="267995"/>
      </dsp:txXfrm>
    </dsp:sp>
    <dsp:sp modelId="{AF1D9152-242F-044E-9184-B1B99826F81F}">
      <dsp:nvSpPr>
        <dsp:cNvPr id="0" name=""/>
        <dsp:cNvSpPr/>
      </dsp:nvSpPr>
      <dsp:spPr>
        <a:xfrm>
          <a:off x="0" y="2680410"/>
          <a:ext cx="5291663" cy="0"/>
        </a:xfrm>
        <a:prstGeom prst="line">
          <a:avLst/>
        </a:prstGeom>
        <a:solidFill>
          <a:schemeClr val="accent5">
            <a:hueOff val="-5198879"/>
            <a:satOff val="-13399"/>
            <a:lumOff val="-9050"/>
            <a:alphaOff val="0"/>
          </a:schemeClr>
        </a:solidFill>
        <a:ln w="12700" cap="flat" cmpd="sng" algn="ctr">
          <a:solidFill>
            <a:schemeClr val="accent5">
              <a:hueOff val="-5198879"/>
              <a:satOff val="-13399"/>
              <a:lumOff val="-905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2BBFB3-4F3C-E246-9AEF-6DF28AFD0571}">
      <dsp:nvSpPr>
        <dsp:cNvPr id="0" name=""/>
        <dsp:cNvSpPr/>
      </dsp:nvSpPr>
      <dsp:spPr>
        <a:xfrm>
          <a:off x="0" y="2680410"/>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11"/>
            </a:rPr>
            <a:t>https://www.ncbi.nlm.nih.gov/labs/pmc/articles/PMC3976556/</a:t>
          </a:r>
          <a:r>
            <a:rPr lang="en-US" sz="1200" kern="1200"/>
            <a:t> </a:t>
          </a:r>
        </a:p>
      </dsp:txBody>
      <dsp:txXfrm>
        <a:off x="0" y="2680410"/>
        <a:ext cx="5291663" cy="267995"/>
      </dsp:txXfrm>
    </dsp:sp>
    <dsp:sp modelId="{C88FC00D-68FE-464B-9F25-0D49BC03FA47}">
      <dsp:nvSpPr>
        <dsp:cNvPr id="0" name=""/>
        <dsp:cNvSpPr/>
      </dsp:nvSpPr>
      <dsp:spPr>
        <a:xfrm>
          <a:off x="0" y="2948405"/>
          <a:ext cx="5291663" cy="0"/>
        </a:xfrm>
        <a:prstGeom prst="line">
          <a:avLst/>
        </a:prstGeom>
        <a:solidFill>
          <a:schemeClr val="accent5">
            <a:hueOff val="-5718767"/>
            <a:satOff val="-14739"/>
            <a:lumOff val="-9955"/>
            <a:alphaOff val="0"/>
          </a:schemeClr>
        </a:solidFill>
        <a:ln w="12700" cap="flat" cmpd="sng" algn="ctr">
          <a:solidFill>
            <a:schemeClr val="accent5">
              <a:hueOff val="-5718767"/>
              <a:satOff val="-14739"/>
              <a:lumOff val="-995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729DB5-7208-BD44-8084-FF9FDE8652B1}">
      <dsp:nvSpPr>
        <dsp:cNvPr id="0" name=""/>
        <dsp:cNvSpPr/>
      </dsp:nvSpPr>
      <dsp:spPr>
        <a:xfrm>
          <a:off x="0" y="2948405"/>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11"/>
            </a:rPr>
            <a:t>https://www.ncbi.nlm.nih.gov/labs/pmc/articles/PMC3976556/</a:t>
          </a:r>
          <a:r>
            <a:rPr lang="en-US" sz="1200" kern="1200"/>
            <a:t> </a:t>
          </a:r>
        </a:p>
      </dsp:txBody>
      <dsp:txXfrm>
        <a:off x="0" y="2948405"/>
        <a:ext cx="5291663" cy="267995"/>
      </dsp:txXfrm>
    </dsp:sp>
    <dsp:sp modelId="{60D62B36-58BE-984E-9B9E-1553499D0287}">
      <dsp:nvSpPr>
        <dsp:cNvPr id="0" name=""/>
        <dsp:cNvSpPr/>
      </dsp:nvSpPr>
      <dsp:spPr>
        <a:xfrm>
          <a:off x="0" y="3216400"/>
          <a:ext cx="5291663" cy="0"/>
        </a:xfrm>
        <a:prstGeom prst="line">
          <a:avLst/>
        </a:prstGeom>
        <a:solidFill>
          <a:schemeClr val="accent5">
            <a:hueOff val="-6238655"/>
            <a:satOff val="-16079"/>
            <a:lumOff val="-10860"/>
            <a:alphaOff val="0"/>
          </a:schemeClr>
        </a:solidFill>
        <a:ln w="12700" cap="flat" cmpd="sng" algn="ctr">
          <a:solidFill>
            <a:schemeClr val="accent5">
              <a:hueOff val="-6238655"/>
              <a:satOff val="-16079"/>
              <a:lumOff val="-108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7F5BAA-444F-C047-AD9C-90EA4DF9D7DF}">
      <dsp:nvSpPr>
        <dsp:cNvPr id="0" name=""/>
        <dsp:cNvSpPr/>
      </dsp:nvSpPr>
      <dsp:spPr>
        <a:xfrm>
          <a:off x="0" y="3216400"/>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12"/>
            </a:rPr>
            <a:t>https://centersforrespiratoryhealth.com/blog/apple-cider-vinegar-and-copd/</a:t>
          </a:r>
          <a:r>
            <a:rPr lang="en-US" sz="1200" kern="1200"/>
            <a:t> </a:t>
          </a:r>
        </a:p>
      </dsp:txBody>
      <dsp:txXfrm>
        <a:off x="0" y="3216400"/>
        <a:ext cx="5291663" cy="267995"/>
      </dsp:txXfrm>
    </dsp:sp>
    <dsp:sp modelId="{4766BF05-9779-6149-A197-B6FC170FF451}">
      <dsp:nvSpPr>
        <dsp:cNvPr id="0" name=""/>
        <dsp:cNvSpPr/>
      </dsp:nvSpPr>
      <dsp:spPr>
        <a:xfrm>
          <a:off x="0" y="3484395"/>
          <a:ext cx="5291663"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FDE40A-2A44-A74C-8585-7352076A0AE5}">
      <dsp:nvSpPr>
        <dsp:cNvPr id="0" name=""/>
        <dsp:cNvSpPr/>
      </dsp:nvSpPr>
      <dsp:spPr>
        <a:xfrm>
          <a:off x="0" y="3484395"/>
          <a:ext cx="5291663" cy="2679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hlinkClick xmlns:r="http://schemas.openxmlformats.org/officeDocument/2006/relationships" r:id="rId13"/>
            </a:rPr>
            <a:t>https://pubmed.ncbi.nlm.nih.gov/14817495/</a:t>
          </a:r>
          <a:r>
            <a:rPr lang="en-US" sz="1200" kern="1200"/>
            <a:t> </a:t>
          </a:r>
        </a:p>
      </dsp:txBody>
      <dsp:txXfrm>
        <a:off x="0" y="3484395"/>
        <a:ext cx="5291663" cy="26799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t>The information provided is for educational purposes and is not intended as medical advice, or a substitute for the medical advice of a physician or other qualified health care professional.  We do not aim to diagnose, treat, cure or prevent any illness or disease.  You should always consult with a doctor or other health care professional for medical advice or information about diagnosis and treatment.    The information in this presentation has not been evaluated by the Food &amp; Drug Administration or any other medical body.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Good morning, good afternoon, good evening…wherever you are in the world this is Dr. Dori Naerbo and I am your host on today’s call.  For those of you who do not know me…I am a clinical researcher and author of several books.  </a:t>
            </a:r>
          </a:p>
          <a:p>
            <a:endParaRPr/>
          </a:p>
          <a:p>
            <a:endParaRPr/>
          </a:p>
          <a:p>
            <a:endParaRPr/>
          </a:p>
          <a:p>
            <a:endParaRPr/>
          </a:p>
          <a:p>
            <a:endParaRPr/>
          </a:p>
          <a:p>
            <a:endParaRPr/>
          </a:p>
          <a:p>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endParaRPr/>
          </a:p>
          <a:p>
            <a:endParaRPr/>
          </a:p>
          <a:p>
            <a:endParaRPr/>
          </a:p>
          <a:p>
            <a:endParaRPr/>
          </a:p>
          <a:p>
            <a:endParaRPr/>
          </a:p>
          <a:p>
            <a:endParaRPr/>
          </a:p>
          <a:p>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hape 171"/>
          <p:cNvSpPr>
            <a:spLocks noGrp="1" noRot="1" noChangeAspect="1"/>
          </p:cNvSpPr>
          <p:nvPr>
            <p:ph type="sldImg"/>
          </p:nvPr>
        </p:nvSpPr>
        <p:spPr>
          <a:xfrm>
            <a:off x="381000" y="685800"/>
            <a:ext cx="6096000" cy="3429000"/>
          </a:xfrm>
          <a:prstGeom prst="rect">
            <a:avLst/>
          </a:prstGeom>
        </p:spPr>
        <p:txBody>
          <a:bodyPr/>
          <a:lstStyle/>
          <a:p>
            <a:endParaRPr/>
          </a:p>
        </p:txBody>
      </p:sp>
      <p:sp>
        <p:nvSpPr>
          <p:cNvPr id="172" name="Shape 172"/>
          <p:cNvSpPr>
            <a:spLocks noGrp="1"/>
          </p:cNvSpPr>
          <p:nvPr>
            <p:ph type="body" sz="quarter" idx="1"/>
          </p:nvPr>
        </p:nvSpPr>
        <p:spPr>
          <a:prstGeom prst="rect">
            <a:avLst/>
          </a:prstGeom>
        </p:spPr>
        <p:txBody>
          <a:bodyPr/>
          <a:lstStyle/>
          <a:p>
            <a:endParaRPr/>
          </a:p>
          <a:p>
            <a:endParaRPr/>
          </a:p>
          <a:p>
            <a:endParaRPr/>
          </a:p>
          <a:p>
            <a:endParaRPr/>
          </a:p>
          <a:p>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NO" dirty="0"/>
          </a:p>
        </p:txBody>
      </p:sp>
    </p:spTree>
    <p:extLst>
      <p:ext uri="{BB962C8B-B14F-4D97-AF65-F5344CB8AC3E}">
        <p14:creationId xmlns:p14="http://schemas.microsoft.com/office/powerpoint/2010/main" val="177142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A23B-9B2D-9142-BD63-15ADC8FECF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83F6F4-C7A4-0A40-8345-051C13EDAA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6425D7-70A4-C849-99B6-2B132CD0ABE9}"/>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5" name="Footer Placeholder 4">
            <a:extLst>
              <a:ext uri="{FF2B5EF4-FFF2-40B4-BE49-F238E27FC236}">
                <a16:creationId xmlns:a16="http://schemas.microsoft.com/office/drawing/2014/main" id="{983C8B8D-7E86-6A4B-A683-FF82E0B7E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7B791-8EA2-6043-961F-D3425E0F9704}"/>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146122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53E05-D022-804F-AC04-AB44E4AE46D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706A19-DB7D-9047-A220-DF57F0051B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68F6E-61F2-504A-9879-75D80693B6FB}"/>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5" name="Footer Placeholder 4">
            <a:extLst>
              <a:ext uri="{FF2B5EF4-FFF2-40B4-BE49-F238E27FC236}">
                <a16:creationId xmlns:a16="http://schemas.microsoft.com/office/drawing/2014/main" id="{F7EA971C-1A7A-FB42-843E-6DD0B0F263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4884B-B7AA-6241-9EC5-7EF0E64ABDD0}"/>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885766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EFD7E1-A229-284B-8025-0B8D15A803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01CCC08-A74A-994C-978D-6F4B78B5CD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04F84-9E78-2146-80A1-DEBE41F260B1}"/>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5" name="Footer Placeholder 4">
            <a:extLst>
              <a:ext uri="{FF2B5EF4-FFF2-40B4-BE49-F238E27FC236}">
                <a16:creationId xmlns:a16="http://schemas.microsoft.com/office/drawing/2014/main" id="{7D0F6E0F-868F-1240-8CEE-4B9FC83FE4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F4CAE-19A9-064D-A931-F3242C1647CC}"/>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8285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18726097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91"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92" name="Picture Placeholder 2"/>
          <p:cNvSpPr>
            <a:spLocks noGrp="1"/>
          </p:cNvSpPr>
          <p:nvPr>
            <p:ph type="pic" sz="half" idx="13"/>
          </p:nvPr>
        </p:nvSpPr>
        <p:spPr>
          <a:xfrm>
            <a:off x="5183187" y="987425"/>
            <a:ext cx="6172201" cy="4873625"/>
          </a:xfrm>
          <a:prstGeom prst="rect">
            <a:avLst/>
          </a:prstGeom>
        </p:spPr>
        <p:txBody>
          <a:bodyPr lIns="91439" rIns="91439">
            <a:noAutofit/>
          </a:bodyPr>
          <a:lstStyle/>
          <a:p>
            <a:endParaRPr/>
          </a:p>
        </p:txBody>
      </p:sp>
      <p:sp>
        <p:nvSpPr>
          <p:cNvPr id="93"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311019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64673-6CAB-2246-9E56-DF6A42803C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FFF375-8A11-9E43-B5F2-3B0E485B9A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B339B-B389-8A4B-9A1C-AEDFD4AABD93}"/>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5" name="Footer Placeholder 4">
            <a:extLst>
              <a:ext uri="{FF2B5EF4-FFF2-40B4-BE49-F238E27FC236}">
                <a16:creationId xmlns:a16="http://schemas.microsoft.com/office/drawing/2014/main" id="{8F5DC949-3387-5845-8256-1FA9AD928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E0033-FE19-094E-B5B9-6FFE1510AC0D}"/>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99533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05A2C-B61A-034F-8AD8-CC8337CF3A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763535-B649-654E-8B34-A6EF92FB3C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4997BD-D412-0349-9962-4F80C1D2379E}"/>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5" name="Footer Placeholder 4">
            <a:extLst>
              <a:ext uri="{FF2B5EF4-FFF2-40B4-BE49-F238E27FC236}">
                <a16:creationId xmlns:a16="http://schemas.microsoft.com/office/drawing/2014/main" id="{F4E10A89-A3CD-A74A-8F2A-E466EDB61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BF917-2A1A-2944-B488-C3E4F08EA81F}"/>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18022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3CC9-34C6-EB4F-8C0D-414590A811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FDC97A-8259-5E47-A916-AB55D2CCE3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1CE1570-69B8-5146-92E8-01C422B540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32F6D4-016E-374A-9DF2-A46199DA4E36}"/>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6" name="Footer Placeholder 5">
            <a:extLst>
              <a:ext uri="{FF2B5EF4-FFF2-40B4-BE49-F238E27FC236}">
                <a16:creationId xmlns:a16="http://schemas.microsoft.com/office/drawing/2014/main" id="{2CD86A7D-B476-844D-A55A-DDE92A7E08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90BCFE-5D22-274A-97C5-14EDC91AF6E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3708294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AC69A-D103-0D4B-8643-DAA2329227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93399-E5C3-8A49-A94B-7144EB2D8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E6F834-49FC-FF43-88CD-4D3A734846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E071A3-85DD-FD43-8A0B-3890A5C746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6FFD1A-5E22-144A-8379-EE24F30EE1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F17129-447E-4247-B0B0-9B3CEC18CD06}"/>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8" name="Footer Placeholder 7">
            <a:extLst>
              <a:ext uri="{FF2B5EF4-FFF2-40B4-BE49-F238E27FC236}">
                <a16:creationId xmlns:a16="http://schemas.microsoft.com/office/drawing/2014/main" id="{42641DB0-967C-5A47-A27E-27D0FF02BD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531FD4-6C2E-EF4F-99CA-20FB7FC6AD42}"/>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1313065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7EE38-D9D3-524E-A518-0D9F91F659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CF266C-51AE-D946-B9AD-A2A6C5DBF972}"/>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4" name="Footer Placeholder 3">
            <a:extLst>
              <a:ext uri="{FF2B5EF4-FFF2-40B4-BE49-F238E27FC236}">
                <a16:creationId xmlns:a16="http://schemas.microsoft.com/office/drawing/2014/main" id="{383BDD8B-B398-C241-A3D2-0066844C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F0EBA4-3346-F449-98C5-41D7F32836F0}"/>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15990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8E0FD-16CB-C74C-ABA5-98DB11FACF72}"/>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3" name="Footer Placeholder 2">
            <a:extLst>
              <a:ext uri="{FF2B5EF4-FFF2-40B4-BE49-F238E27FC236}">
                <a16:creationId xmlns:a16="http://schemas.microsoft.com/office/drawing/2014/main" id="{1BF1E36F-10A0-BE4D-A4CC-9EA7C76617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3ED0AD-CE48-9B4E-9F00-5F9FB65B5FD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400683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6658F-5512-3A45-AAAB-008617C35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C8B800-E9E1-7248-A2C1-B5FA3CDBF4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DAB2FB-25A1-BE41-B016-629AD6FC6C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EF8B5E-FEBE-F54B-BDD2-B0103BA01AFB}"/>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6" name="Footer Placeholder 5">
            <a:extLst>
              <a:ext uri="{FF2B5EF4-FFF2-40B4-BE49-F238E27FC236}">
                <a16:creationId xmlns:a16="http://schemas.microsoft.com/office/drawing/2014/main" id="{1B96DAA4-85C8-AF42-BC8C-4C7703D14D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C486AF-2D1E-124E-9EE8-E0E54DD1829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2479661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2FBFD-657F-294F-BA61-F4E520384B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BB034-39EF-BE48-B3FF-8B48FA8A17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8333B3-FCF5-364F-AFE5-4E245169A1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C6D93-7022-A445-AC6D-BA1721D71325}"/>
              </a:ext>
            </a:extLst>
          </p:cNvPr>
          <p:cNvSpPr>
            <a:spLocks noGrp="1"/>
          </p:cNvSpPr>
          <p:nvPr>
            <p:ph type="dt" sz="half" idx="10"/>
          </p:nvPr>
        </p:nvSpPr>
        <p:spPr/>
        <p:txBody>
          <a:bodyPr/>
          <a:lstStyle/>
          <a:p>
            <a:fld id="{5B7D1ABF-F013-CF44-B3FC-BFF85BEADFB5}" type="datetimeFigureOut">
              <a:rPr lang="en-US" smtClean="0"/>
              <a:t>9/8/22</a:t>
            </a:fld>
            <a:endParaRPr lang="en-US"/>
          </a:p>
        </p:txBody>
      </p:sp>
      <p:sp>
        <p:nvSpPr>
          <p:cNvPr id="6" name="Footer Placeholder 5">
            <a:extLst>
              <a:ext uri="{FF2B5EF4-FFF2-40B4-BE49-F238E27FC236}">
                <a16:creationId xmlns:a16="http://schemas.microsoft.com/office/drawing/2014/main" id="{370C3198-622D-5543-A660-8F751834C1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ADDF6-61BC-BD47-B047-E435572913C5}"/>
              </a:ext>
            </a:extLst>
          </p:cNvPr>
          <p:cNvSpPr>
            <a:spLocks noGrp="1"/>
          </p:cNvSpPr>
          <p:nvPr>
            <p:ph type="sldNum" sz="quarter" idx="12"/>
          </p:nvPr>
        </p:nvSpPr>
        <p:spPr/>
        <p:txBody>
          <a:bodyPr/>
          <a:lstStyle/>
          <a:p>
            <a:fld id="{86CB4B4D-7CA3-9044-876B-883B54F8677D}" type="slidenum">
              <a:rPr lang="en-US" smtClean="0"/>
              <a:t>‹#›</a:t>
            </a:fld>
            <a:endParaRPr lang="en-US"/>
          </a:p>
        </p:txBody>
      </p:sp>
    </p:spTree>
    <p:extLst>
      <p:ext uri="{BB962C8B-B14F-4D97-AF65-F5344CB8AC3E}">
        <p14:creationId xmlns:p14="http://schemas.microsoft.com/office/powerpoint/2010/main" val="533144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BC6F4F-BF82-F44B-BCDD-CCAEF5089E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E193CCA-B193-C34D-89C8-DC1A28DA79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25886-E9EA-DE4E-87C7-1E9C8643C3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7D1ABF-F013-CF44-B3FC-BFF85BEADFB5}" type="datetimeFigureOut">
              <a:rPr lang="en-US" smtClean="0"/>
              <a:t>9/8/22</a:t>
            </a:fld>
            <a:endParaRPr lang="en-US"/>
          </a:p>
        </p:txBody>
      </p:sp>
      <p:sp>
        <p:nvSpPr>
          <p:cNvPr id="5" name="Footer Placeholder 4">
            <a:extLst>
              <a:ext uri="{FF2B5EF4-FFF2-40B4-BE49-F238E27FC236}">
                <a16:creationId xmlns:a16="http://schemas.microsoft.com/office/drawing/2014/main" id="{43EBFCDE-0602-7F4C-B61B-27F25C7E10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2361B3-CB9B-944F-8D99-92E7134B02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4B4D-7CA3-9044-876B-883B54F8677D}" type="slidenum">
              <a:rPr lang="en-US" smtClean="0"/>
              <a:t>‹#›</a:t>
            </a:fld>
            <a:endParaRPr lang="en-US"/>
          </a:p>
        </p:txBody>
      </p:sp>
    </p:spTree>
    <p:extLst>
      <p:ext uri="{BB962C8B-B14F-4D97-AF65-F5344CB8AC3E}">
        <p14:creationId xmlns:p14="http://schemas.microsoft.com/office/powerpoint/2010/main" val="302300177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ciencedirect.com/science/article/pii/S1684118218301671#!"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t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hyperlink" Target="https://aacijournal.biomedcentral.com/articles/10.1186/1710-1492-10-58" TargetMode="External"/><Relationship Id="rId2" Type="http://schemas.openxmlformats.org/officeDocument/2006/relationships/image" Target="../media/image15.tif"/><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hyperlink" Target="https://aacijournal.biomedcentral.com/articles/10.1186/1710-1492-9-4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ti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hyperlink" Target="https://www.ncbi.nlm.nih.gov/labs/pmc/articles/PMC6280867/" TargetMode="External"/><Relationship Id="rId2" Type="http://schemas.openxmlformats.org/officeDocument/2006/relationships/image" Target="../media/image15.tif"/><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hyperlink" Target="https://link.springer.com/article/10.1007/s10853-011-5635-0" TargetMode="External"/><Relationship Id="rId4" Type="http://schemas.openxmlformats.org/officeDocument/2006/relationships/hyperlink" Target="https://www.frontiersin.org/articles/10.3389/fphar.2018.01350/ful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journals.sagepub.com/doi/full/10.1258/acb.2011.010266" TargetMode="External"/><Relationship Id="rId2" Type="http://schemas.openxmlformats.org/officeDocument/2006/relationships/image" Target="../media/image15.tif"/><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hyperlink" Target="https://www.ncbi.nlm.nih.gov/labs/pmc/articles/PMC3250936/" TargetMode="External"/><Relationship Id="rId4" Type="http://schemas.openxmlformats.org/officeDocument/2006/relationships/hyperlink" Target="https://www.ncbi.nlm.nih.gov/labs/pmc/articles/PMC5322167/"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hyperlink" Target="https://www.ncbi.nlm.nih.gov/labs/pmc/articles/PMC6111118/" TargetMode="External"/><Relationship Id="rId2" Type="http://schemas.openxmlformats.org/officeDocument/2006/relationships/image" Target="../media/image18.tiff"/><Relationship Id="rId1" Type="http://schemas.openxmlformats.org/officeDocument/2006/relationships/slideLayout" Target="../slideLayouts/slideLayout2.xml"/><Relationship Id="rId6" Type="http://schemas.openxmlformats.org/officeDocument/2006/relationships/hyperlink" Target="https://www.ncbi.nlm.nih.gov/labs/pmc/articles/PMC4190737/" TargetMode="External"/><Relationship Id="rId5" Type="http://schemas.openxmlformats.org/officeDocument/2006/relationships/hyperlink" Target="https://www.ncbi.nlm.nih.gov/labs/pmc/articles/PMC5102830/" TargetMode="External"/><Relationship Id="rId4" Type="http://schemas.openxmlformats.org/officeDocument/2006/relationships/image" Target="../media/image20.tiff"/></Relationships>
</file>

<file path=ppt/slides/_rels/slide24.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ncbi.nlm.nih.gov/labs/pmc/articles/PMC3976556/" TargetMode="External"/><Relationship Id="rId4" Type="http://schemas.openxmlformats.org/officeDocument/2006/relationships/image" Target="../media/image22.jpg"/></Relationships>
</file>

<file path=ppt/slides/_rels/slide2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5" Type="http://schemas.openxmlformats.org/officeDocument/2006/relationships/hyperlink" Target="https://pubmed.ncbi.nlm.nih.gov/14817495/" TargetMode="External"/><Relationship Id="rId4" Type="http://schemas.openxmlformats.org/officeDocument/2006/relationships/hyperlink" Target="https://centersforrespiratoryhealth.com/blog/apple-cider-vinegar-and-copd/"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png"/><Relationship Id="rId7" Type="http://schemas.openxmlformats.org/officeDocument/2006/relationships/image" Target="../media/image30.tiff"/><Relationship Id="rId2" Type="http://schemas.openxmlformats.org/officeDocument/2006/relationships/image" Target="../media/image25.tiff"/><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ncbi.nlm.nih.gov/pubmed/?term=Kowal%20K%5BAuthor%5D&amp;cauthor=true&amp;cauthor_uid=32867076" TargetMode="External"/><Relationship Id="rId3" Type="http://schemas.openxmlformats.org/officeDocument/2006/relationships/hyperlink" Target="https://www.ncbi.nlm.nih.gov/pubmed/?term=Novakova%20P%5BAuthor%5D&amp;cauthor=true&amp;cauthor_uid=32867076" TargetMode="External"/><Relationship Id="rId7" Type="http://schemas.openxmlformats.org/officeDocument/2006/relationships/hyperlink" Target="https://www.ncbi.nlm.nih.gov/pubmed/?term=Steiropoulos%20P%5BAuthor%5D&amp;cauthor=true&amp;cauthor_uid=32867076" TargetMode="External"/><Relationship Id="rId2" Type="http://schemas.openxmlformats.org/officeDocument/2006/relationships/hyperlink" Target="https://www.ncbi.nlm.nih.gov/pubmed/?term=Tiotiu%20AI%5BAuthor%5D&amp;cauthor=true&amp;cauthor_uid=32867076" TargetMode="External"/><Relationship Id="rId1" Type="http://schemas.openxmlformats.org/officeDocument/2006/relationships/slideLayout" Target="../slideLayouts/slideLayout2.xml"/><Relationship Id="rId6" Type="http://schemas.openxmlformats.org/officeDocument/2006/relationships/hyperlink" Target="https://www.ncbi.nlm.nih.gov/pubmed/?term=Novakova%20S%5BAuthor%5D&amp;cauthor=true&amp;cauthor_uid=32867076" TargetMode="External"/><Relationship Id="rId5" Type="http://schemas.openxmlformats.org/officeDocument/2006/relationships/hyperlink" Target="https://www.ncbi.nlm.nih.gov/pubmed/?term=Chong-Neto%20HJ%5BAuthor%5D&amp;cauthor=true&amp;cauthor_uid=32867076" TargetMode="External"/><Relationship Id="rId10" Type="http://schemas.openxmlformats.org/officeDocument/2006/relationships/image" Target="../media/image10.png"/><Relationship Id="rId4" Type="http://schemas.openxmlformats.org/officeDocument/2006/relationships/hyperlink" Target="https://www.ncbi.nlm.nih.gov/pubmed/?term=Nedeva%20D%5BAuthor%5D&amp;cauthor=true&amp;cauthor_uid=32867076" TargetMode="External"/><Relationship Id="rId9" Type="http://schemas.openxmlformats.org/officeDocument/2006/relationships/hyperlink" Target="https://www.ncbi.nlm.nih.gov/labs/pmc/articles/PMC750360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9"/>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1" name="Rectangle 11"/>
          <p:cNvSpPr/>
          <p:nvPr/>
        </p:nvSpPr>
        <p:spPr>
          <a:xfrm rot="5400000" flipH="1">
            <a:off x="-1417539" y="1417538"/>
            <a:ext cx="6875819" cy="4040745"/>
          </a:xfrm>
          <a:prstGeom prst="rect">
            <a:avLst/>
          </a:prstGeom>
          <a:gradFill>
            <a:gsLst>
              <a:gs pos="0">
                <a:srgbClr val="000000"/>
              </a:gs>
              <a:gs pos="100000">
                <a:srgbClr val="2F5597"/>
              </a:gs>
            </a:gsLst>
            <a:lin ang="18600000"/>
          </a:gradFill>
          <a:ln w="12700">
            <a:miter lim="400000"/>
          </a:ln>
        </p:spPr>
        <p:txBody>
          <a:bodyPr lIns="45719" rIns="45719" anchor="ctr"/>
          <a:lstStyle/>
          <a:p>
            <a:pPr algn="ctr">
              <a:defRPr>
                <a:solidFill>
                  <a:srgbClr val="FFFFFF"/>
                </a:solidFill>
              </a:defRPr>
            </a:pPr>
            <a:endParaRPr/>
          </a:p>
        </p:txBody>
      </p:sp>
      <p:sp>
        <p:nvSpPr>
          <p:cNvPr id="132" name="Rectangle 13"/>
          <p:cNvSpPr/>
          <p:nvPr/>
        </p:nvSpPr>
        <p:spPr>
          <a:xfrm rot="16200000">
            <a:off x="-158496" y="2660472"/>
            <a:ext cx="4355595" cy="4038605"/>
          </a:xfrm>
          <a:prstGeom prst="rect">
            <a:avLst/>
          </a:prstGeom>
          <a:gradFill>
            <a:gsLst>
              <a:gs pos="0">
                <a:schemeClr val="accent1">
                  <a:alpha val="50000"/>
                </a:schemeClr>
              </a:gs>
              <a:gs pos="100000">
                <a:srgbClr val="203864">
                  <a:alpha val="0"/>
                </a:srgbClr>
              </a:gs>
            </a:gsLst>
            <a:lin ang="11400000"/>
          </a:gradFill>
          <a:ln w="12700">
            <a:miter lim="400000"/>
          </a:ln>
        </p:spPr>
        <p:txBody>
          <a:bodyPr lIns="45719" rIns="45719" anchor="ctr"/>
          <a:lstStyle/>
          <a:p>
            <a:pPr algn="ctr">
              <a:defRPr>
                <a:solidFill>
                  <a:srgbClr val="FFFFFF"/>
                </a:solidFill>
              </a:defRPr>
            </a:pPr>
            <a:endParaRPr/>
          </a:p>
        </p:txBody>
      </p:sp>
      <p:sp>
        <p:nvSpPr>
          <p:cNvPr id="133" name="Rectangle 15"/>
          <p:cNvSpPr/>
          <p:nvPr/>
        </p:nvSpPr>
        <p:spPr>
          <a:xfrm rot="16200000" flipH="1">
            <a:off x="-1180883" y="1638085"/>
            <a:ext cx="6857574" cy="3581402"/>
          </a:xfrm>
          <a:prstGeom prst="rect">
            <a:avLst/>
          </a:prstGeom>
          <a:gradFill>
            <a:gsLst>
              <a:gs pos="0">
                <a:srgbClr val="000000">
                  <a:alpha val="58999"/>
                </a:srgbClr>
              </a:gs>
              <a:gs pos="69000">
                <a:schemeClr val="accent1">
                  <a:alpha val="0"/>
                </a:schemeClr>
              </a:gs>
            </a:gsLst>
            <a:lin ang="13200000"/>
          </a:gradFill>
          <a:ln w="12700">
            <a:miter lim="400000"/>
          </a:ln>
        </p:spPr>
        <p:txBody>
          <a:bodyPr lIns="45719" rIns="45719" anchor="ctr"/>
          <a:lstStyle/>
          <a:p>
            <a:pPr algn="ctr">
              <a:defRPr>
                <a:solidFill>
                  <a:srgbClr val="FFFFFF"/>
                </a:solidFill>
              </a:defRPr>
            </a:pPr>
            <a:endParaRPr/>
          </a:p>
        </p:txBody>
      </p:sp>
      <p:sp>
        <p:nvSpPr>
          <p:cNvPr id="134" name="Freeform: Shape 17"/>
          <p:cNvSpPr/>
          <p:nvPr/>
        </p:nvSpPr>
        <p:spPr>
          <a:xfrm rot="6097846">
            <a:off x="-384850" y="1189807"/>
            <a:ext cx="4808303" cy="4088667"/>
          </a:xfrm>
          <a:custGeom>
            <a:avLst/>
            <a:gdLst/>
            <a:ahLst/>
            <a:cxnLst>
              <a:cxn ang="0">
                <a:pos x="wd2" y="hd2"/>
              </a:cxn>
              <a:cxn ang="5400000">
                <a:pos x="wd2" y="hd2"/>
              </a:cxn>
              <a:cxn ang="10800000">
                <a:pos x="wd2" y="hd2"/>
              </a:cxn>
              <a:cxn ang="16200000">
                <a:pos x="wd2" y="hd2"/>
              </a:cxn>
            </a:cxnLst>
            <a:rect l="0" t="0"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39000">
                <a:srgbClr val="8FAADC">
                  <a:alpha val="0"/>
                </a:srgbClr>
              </a:gs>
              <a:gs pos="100000">
                <a:srgbClr val="2F5597">
                  <a:alpha val="26000"/>
                </a:srgbClr>
              </a:gs>
            </a:gsLst>
            <a:lin ang="18600000"/>
          </a:gradFill>
          <a:ln w="12700">
            <a:miter lim="400000"/>
          </a:ln>
        </p:spPr>
        <p:txBody>
          <a:bodyPr lIns="45719" rIns="45719" anchor="ctr"/>
          <a:lstStyle/>
          <a:p>
            <a:pPr algn="ctr">
              <a:defRPr>
                <a:solidFill>
                  <a:srgbClr val="FFFFFF"/>
                </a:solidFill>
              </a:defRPr>
            </a:pPr>
            <a:endParaRPr/>
          </a:p>
        </p:txBody>
      </p:sp>
      <p:sp>
        <p:nvSpPr>
          <p:cNvPr id="135" name="Title 1"/>
          <p:cNvSpPr txBox="1">
            <a:spLocks noGrp="1"/>
          </p:cNvSpPr>
          <p:nvPr>
            <p:ph type="title"/>
          </p:nvPr>
        </p:nvSpPr>
        <p:spPr>
          <a:xfrm>
            <a:off x="330020" y="2484158"/>
            <a:ext cx="3378563" cy="3071907"/>
          </a:xfrm>
          <a:prstGeom prst="rect">
            <a:avLst/>
          </a:prstGeom>
        </p:spPr>
        <p:txBody>
          <a:bodyPr anchor="t"/>
          <a:lstStyle/>
          <a:p>
            <a:pPr algn="ctr">
              <a:defRPr sz="3100">
                <a:solidFill>
                  <a:srgbClr val="FFFFFF"/>
                </a:solidFill>
                <a:latin typeface="Baskerville"/>
                <a:ea typeface="Baskerville"/>
                <a:cs typeface="Baskerville"/>
                <a:sym typeface="Baskerville"/>
              </a:defRPr>
            </a:pPr>
            <a:r>
              <a:rPr dirty="0">
                <a:latin typeface="Calibri" panose="020F0502020204030204" pitchFamily="34" charset="0"/>
                <a:cs typeface="Calibri" panose="020F0502020204030204" pitchFamily="34" charset="0"/>
              </a:rPr>
              <a:t>Science with Dr. Christina Rahm</a:t>
            </a:r>
            <a:br>
              <a:rPr dirty="0">
                <a:latin typeface="+mj-lt"/>
              </a:rPr>
            </a:br>
            <a:br>
              <a:rPr dirty="0">
                <a:latin typeface="+mj-lt"/>
              </a:rPr>
            </a:br>
            <a:br>
              <a:rPr dirty="0">
                <a:latin typeface="+mj-lt"/>
              </a:rPr>
            </a:br>
            <a:r>
              <a:rPr b="1" dirty="0">
                <a:latin typeface="Calibri" panose="020F0502020204030204" pitchFamily="34" charset="0"/>
                <a:cs typeface="Calibri" panose="020F0502020204030204" pitchFamily="34" charset="0"/>
              </a:rPr>
              <a:t>We will get started shortly.</a:t>
            </a:r>
          </a:p>
        </p:txBody>
      </p:sp>
      <p:pic>
        <p:nvPicPr>
          <p:cNvPr id="136" name="Picture 4" descr="Picture 4"/>
          <p:cNvPicPr>
            <a:picLocks noChangeAspect="1"/>
          </p:cNvPicPr>
          <p:nvPr/>
        </p:nvPicPr>
        <p:blipFill>
          <a:blip r:embed="rId2"/>
          <a:stretch>
            <a:fillRect/>
          </a:stretch>
        </p:blipFill>
        <p:spPr>
          <a:xfrm>
            <a:off x="5168319" y="467208"/>
            <a:ext cx="5893966" cy="5923585"/>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Title 1"/>
          <p:cNvSpPr txBox="1">
            <a:spLocks noGrp="1"/>
          </p:cNvSpPr>
          <p:nvPr>
            <p:ph type="title"/>
          </p:nvPr>
        </p:nvSpPr>
        <p:spPr>
          <a:prstGeom prst="rect">
            <a:avLst/>
          </a:prstGeom>
        </p:spPr>
        <p:txBody>
          <a:bodyPr/>
          <a:lstStyle/>
          <a:p>
            <a:pPr>
              <a:defRPr sz="32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Associations between environmental heavy metal exposure and childhood asthma: A population-based study</a:t>
            </a:r>
            <a:br>
              <a:rPr dirty="0">
                <a:latin typeface="Calibri" panose="020F0502020204030204" pitchFamily="34" charset="0"/>
                <a:cs typeface="Calibri" panose="020F0502020204030204" pitchFamily="34" charset="0"/>
              </a:rPr>
            </a:br>
            <a:r>
              <a:rPr sz="1600" dirty="0">
                <a:latin typeface="Calibri" panose="020F0502020204030204" pitchFamily="34" charset="0"/>
                <a:cs typeface="Calibri" panose="020F0502020204030204" pitchFamily="34" charset="0"/>
              </a:rPr>
              <a:t>By </a:t>
            </a:r>
            <a:r>
              <a:rPr sz="1600" u="sng" dirty="0">
                <a:solidFill>
                  <a:srgbClr val="0563C1"/>
                </a:solidFill>
                <a:uFill>
                  <a:solidFill>
                    <a:srgbClr val="0563C1"/>
                  </a:solidFill>
                </a:uFill>
                <a:latin typeface="Calibri" panose="020F0502020204030204" pitchFamily="34" charset="0"/>
                <a:cs typeface="Calibri" panose="020F0502020204030204" pitchFamily="34" charset="0"/>
                <a:hlinkClick r:id="rId2"/>
              </a:rPr>
              <a:t>Keh-Gong Wu, Chia-Yuan Chang, Chun-Yu Yen, and Chou-Cheng Lai</a:t>
            </a:r>
          </a:p>
        </p:txBody>
      </p:sp>
      <p:sp>
        <p:nvSpPr>
          <p:cNvPr id="200" name="Content Placeholder 2"/>
          <p:cNvSpPr txBox="1">
            <a:spLocks noGrp="1"/>
          </p:cNvSpPr>
          <p:nvPr>
            <p:ph idx="1"/>
          </p:nvPr>
        </p:nvSpPr>
        <p:spPr>
          <a:prstGeom prst="rect">
            <a:avLst/>
          </a:prstGeom>
        </p:spPr>
        <p:txBody>
          <a:bodyPr/>
          <a:lstStyle/>
          <a:p>
            <a:pPr marL="0" indent="0">
              <a:lnSpc>
                <a:spcPct val="81000"/>
              </a:lnSpc>
              <a:buSzTx/>
              <a:buNone/>
              <a:defRPr sz="25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Pre- and post-natal exposure to heavy metals, such as lead, elevate production of </a:t>
            </a:r>
            <a:r>
              <a:rPr dirty="0" err="1">
                <a:latin typeface="Calibri" panose="020F0502020204030204" pitchFamily="34" charset="0"/>
                <a:cs typeface="Calibri" panose="020F0502020204030204" pitchFamily="34" charset="0"/>
              </a:rPr>
              <a:t>IgE</a:t>
            </a:r>
            <a:r>
              <a:rPr dirty="0">
                <a:latin typeface="Calibri" panose="020F0502020204030204" pitchFamily="34" charset="0"/>
                <a:cs typeface="Calibri" panose="020F0502020204030204" pitchFamily="34" charset="0"/>
              </a:rPr>
              <a:t>, which may have the potential to increase the risk of allergic disease and asthma.</a:t>
            </a:r>
          </a:p>
          <a:p>
            <a:pPr>
              <a:lnSpc>
                <a:spcPct val="81000"/>
              </a:lnSpc>
              <a:defRPr sz="25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Higher concentration of blood lead was associated with higher adjusted odds of having asthma.</a:t>
            </a:r>
          </a:p>
          <a:p>
            <a:pPr>
              <a:lnSpc>
                <a:spcPct val="81000"/>
              </a:lnSpc>
              <a:defRPr sz="25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Age-stratified analysis showed that higher blood lead concentration was associated with higher risk for active asthma and current wheezing or whistling in the 6-11 years age group. The investigators estimated that 38% of the total effect of lead exposure on asthma was meditated by </a:t>
            </a:r>
            <a:r>
              <a:rPr dirty="0" err="1">
                <a:latin typeface="Calibri" panose="020F0502020204030204" pitchFamily="34" charset="0"/>
                <a:cs typeface="Calibri" panose="020F0502020204030204" pitchFamily="34" charset="0"/>
              </a:rPr>
              <a:t>IgE</a:t>
            </a:r>
            <a:r>
              <a:rPr dirty="0">
                <a:latin typeface="Calibri" panose="020F0502020204030204" pitchFamily="34" charset="0"/>
                <a:cs typeface="Calibri" panose="020F0502020204030204" pitchFamily="34" charset="0"/>
              </a:rPr>
              <a:t> levels.</a:t>
            </a:r>
          </a:p>
          <a:p>
            <a:pPr>
              <a:lnSpc>
                <a:spcPct val="81000"/>
              </a:lnSpc>
              <a:defRPr sz="25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 A cross sectional analysis of urinary mercury in 4350 children aged 10 years found an association between mercury exposure and current and lifetime risk of asthma.</a:t>
            </a:r>
          </a:p>
        </p:txBody>
      </p:sp>
      <p:pic>
        <p:nvPicPr>
          <p:cNvPr id="6" name="Picture 5">
            <a:extLst>
              <a:ext uri="{FF2B5EF4-FFF2-40B4-BE49-F238E27FC236}">
                <a16:creationId xmlns:a16="http://schemas.microsoft.com/office/drawing/2014/main" id="{D5D14EC2-A64E-534A-A81B-A3D340E66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Title 1"/>
          <p:cNvSpPr txBox="1">
            <a:spLocks noGrp="1"/>
          </p:cNvSpPr>
          <p:nvPr>
            <p:ph type="title"/>
          </p:nvPr>
        </p:nvSpPr>
        <p:spPr>
          <a:xfrm>
            <a:off x="0" y="623686"/>
            <a:ext cx="5965439" cy="1692794"/>
          </a:xfrm>
          <a:prstGeom prst="rect">
            <a:avLst/>
          </a:prstGeom>
        </p:spPr>
        <p:txBody>
          <a:bodyPr/>
          <a:lstStyle>
            <a:lvl1pPr algn="ctr">
              <a:defRPr sz="3700">
                <a:latin typeface="Baskerville"/>
                <a:ea typeface="Baskerville"/>
                <a:cs typeface="Baskerville"/>
                <a:sym typeface="Baskerville"/>
              </a:defRPr>
            </a:lvl1pPr>
          </a:lstStyle>
          <a:p>
            <a:r>
              <a:rPr dirty="0">
                <a:latin typeface="Calibri" panose="020F0502020204030204" pitchFamily="34" charset="0"/>
                <a:cs typeface="Calibri" panose="020F0502020204030204" pitchFamily="34" charset="0"/>
              </a:rPr>
              <a:t>PREVENTION &amp; TREATMENT OF ASTHMA </a:t>
            </a:r>
          </a:p>
        </p:txBody>
      </p:sp>
      <p:sp>
        <p:nvSpPr>
          <p:cNvPr id="204" name="Content Placeholder 2"/>
          <p:cNvSpPr txBox="1">
            <a:spLocks noGrp="1"/>
          </p:cNvSpPr>
          <p:nvPr>
            <p:ph idx="1"/>
          </p:nvPr>
        </p:nvSpPr>
        <p:spPr>
          <a:xfrm>
            <a:off x="449943" y="2575032"/>
            <a:ext cx="5515495" cy="4282968"/>
          </a:xfrm>
          <a:prstGeom prst="rect">
            <a:avLst/>
          </a:prstGeom>
        </p:spPr>
        <p:txBody>
          <a:bodyPr>
            <a:normAutofit fontScale="85000" lnSpcReduction="20000"/>
          </a:bodyPr>
          <a:lstStyle/>
          <a:p>
            <a:pPr marL="0" indent="0">
              <a:lnSpc>
                <a:spcPct val="120000"/>
              </a:lnSpc>
              <a:buSzTx/>
              <a:buNone/>
              <a:defRPr sz="1300">
                <a:latin typeface="Baskerville"/>
                <a:ea typeface="Baskerville"/>
                <a:cs typeface="Baskerville"/>
                <a:sym typeface="Baskerville"/>
              </a:defRPr>
            </a:pPr>
            <a:r>
              <a:rPr sz="2100" dirty="0">
                <a:latin typeface="Calibri" panose="020F0502020204030204" pitchFamily="34" charset="0"/>
                <a:cs typeface="Calibri" panose="020F0502020204030204" pitchFamily="34" charset="0"/>
              </a:rPr>
              <a:t>For the prevention of asthma, avoiding allergens, changing dietary habits, and being more exposed to microorganisms may lower the risk of developing asthma. Treatment consists of short-term relief medications that can manage asthma attacks such as inhaled short-acting beta2-agonists (SABAs) to quickly relax tight muscles around the airways and control medicines like corticosteroids to reduce the body’s inflammatory response. </a:t>
            </a:r>
            <a:endParaRPr sz="1900" dirty="0">
              <a:latin typeface="Calibri" panose="020F0502020204030204" pitchFamily="34" charset="0"/>
              <a:cs typeface="Calibri" panose="020F0502020204030204" pitchFamily="34" charset="0"/>
            </a:endParaRPr>
          </a:p>
          <a:p>
            <a:pPr marL="0" indent="0">
              <a:lnSpc>
                <a:spcPct val="120000"/>
              </a:lnSpc>
              <a:buSzTx/>
              <a:buNone/>
              <a:defRPr sz="1300">
                <a:latin typeface="Baskerville"/>
                <a:ea typeface="Baskerville"/>
                <a:cs typeface="Baskerville"/>
                <a:sym typeface="Baskerville"/>
              </a:defRPr>
            </a:pPr>
            <a:r>
              <a:rPr sz="2100" dirty="0">
                <a:latin typeface="Calibri" panose="020F0502020204030204" pitchFamily="34" charset="0"/>
                <a:cs typeface="Calibri" panose="020F0502020204030204" pitchFamily="34" charset="0"/>
              </a:rPr>
              <a:t>Although there are medications to relieve symptoms of this disease, research is being conducted into novel alternative approaches for management of asthma.</a:t>
            </a:r>
            <a:r>
              <a:rPr sz="2100" dirty="0">
                <a:latin typeface="Calibri" panose="020F0502020204030204" pitchFamily="34" charset="0"/>
                <a:ea typeface="+mn-ea"/>
                <a:cs typeface="Calibri" panose="020F0502020204030204" pitchFamily="34" charset="0"/>
                <a:sym typeface="Helvetica"/>
              </a:rPr>
              <a:t>  </a:t>
            </a:r>
            <a:r>
              <a:rPr sz="2100" dirty="0">
                <a:latin typeface="Calibri" panose="020F0502020204030204" pitchFamily="34" charset="0"/>
                <a:cs typeface="Calibri" panose="020F0502020204030204" pitchFamily="34" charset="0"/>
              </a:rPr>
              <a:t> </a:t>
            </a:r>
            <a:endParaRPr sz="1900" dirty="0">
              <a:latin typeface="Calibri" panose="020F0502020204030204" pitchFamily="34" charset="0"/>
              <a:cs typeface="Calibri" panose="020F0502020204030204" pitchFamily="34" charset="0"/>
            </a:endParaRPr>
          </a:p>
          <a:p>
            <a:pPr marL="0" indent="0">
              <a:lnSpc>
                <a:spcPct val="72000"/>
              </a:lnSpc>
              <a:buSzTx/>
              <a:buNone/>
              <a:defRPr sz="1300"/>
            </a:pPr>
            <a:br>
              <a:rPr sz="2500" dirty="0"/>
            </a:br>
            <a:endParaRPr sz="2500" dirty="0"/>
          </a:p>
        </p:txBody>
      </p:sp>
      <p:sp>
        <p:nvSpPr>
          <p:cNvPr id="203" name="Straight Arrow Connector 15"/>
          <p:cNvSpPr/>
          <p:nvPr/>
        </p:nvSpPr>
        <p:spPr>
          <a:xfrm>
            <a:off x="655319" y="2316479"/>
            <a:ext cx="4572002" cy="1"/>
          </a:xfrm>
          <a:prstGeom prst="line">
            <a:avLst/>
          </a:prstGeom>
          <a:ln w="19050" cap="sq">
            <a:solidFill>
              <a:srgbClr val="000000"/>
            </a:solidFill>
            <a:miter/>
          </a:ln>
        </p:spPr>
        <p:txBody>
          <a:bodyPr lIns="45719" rIns="45719"/>
          <a:lstStyle/>
          <a:p>
            <a:endParaRPr/>
          </a:p>
        </p:txBody>
      </p:sp>
      <p:pic>
        <p:nvPicPr>
          <p:cNvPr id="205" name="Picture 3" descr="Picture 3"/>
          <p:cNvPicPr>
            <a:picLocks noChangeAspect="1"/>
          </p:cNvPicPr>
          <p:nvPr/>
        </p:nvPicPr>
        <p:blipFill>
          <a:blip r:embed="rId2"/>
          <a:srcRect l="34006" r="635"/>
          <a:stretch>
            <a:fillRect/>
          </a:stretch>
        </p:blipFill>
        <p:spPr>
          <a:xfrm>
            <a:off x="5878848" y="9"/>
            <a:ext cx="6313092" cy="6858001"/>
          </a:xfrm>
          <a:custGeom>
            <a:avLst/>
            <a:gdLst/>
            <a:ahLst/>
            <a:cxnLst>
              <a:cxn ang="0">
                <a:pos x="wd2" y="hd2"/>
              </a:cxn>
              <a:cxn ang="5400000">
                <a:pos x="wd2" y="hd2"/>
              </a:cxn>
              <a:cxn ang="10800000">
                <a:pos x="wd2" y="hd2"/>
              </a:cxn>
              <a:cxn ang="16200000">
                <a:pos x="wd2" y="hd2"/>
              </a:cxn>
            </a:cxnLst>
            <a:rect l="0" t="0" r="r" b="b"/>
            <a:pathLst>
              <a:path w="21600" h="21600" extrusionOk="0">
                <a:moveTo>
                  <a:pt x="224" y="0"/>
                </a:moveTo>
                <a:lnTo>
                  <a:pt x="107" y="900"/>
                </a:lnTo>
                <a:cubicBezTo>
                  <a:pt x="36" y="1590"/>
                  <a:pt x="0" y="2290"/>
                  <a:pt x="0" y="2998"/>
                </a:cubicBezTo>
                <a:cubicBezTo>
                  <a:pt x="0" y="10781"/>
                  <a:pt x="4417" y="17615"/>
                  <a:pt x="11071" y="21490"/>
                </a:cubicBezTo>
                <a:lnTo>
                  <a:pt x="11271" y="21600"/>
                </a:lnTo>
                <a:lnTo>
                  <a:pt x="21600" y="21600"/>
                </a:lnTo>
                <a:lnTo>
                  <a:pt x="21600" y="0"/>
                </a:lnTo>
                <a:lnTo>
                  <a:pt x="224" y="0"/>
                </a:lnTo>
                <a:close/>
              </a:path>
            </a:pathLst>
          </a:custGeom>
          <a:ln w="12700">
            <a:miter lim="400000"/>
          </a:ln>
        </p:spPr>
      </p:pic>
      <p:pic>
        <p:nvPicPr>
          <p:cNvPr id="6" name="Picture 5">
            <a:extLst>
              <a:ext uri="{FF2B5EF4-FFF2-40B4-BE49-F238E27FC236}">
                <a16:creationId xmlns:a16="http://schemas.microsoft.com/office/drawing/2014/main" id="{F78AC9D8-59C4-1042-8BC5-A4D38B7EB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p:cNvSpPr txBox="1">
            <a:spLocks noGrp="1"/>
          </p:cNvSpPr>
          <p:nvPr>
            <p:ph type="title"/>
          </p:nvPr>
        </p:nvSpPr>
        <p:spPr>
          <a:xfrm>
            <a:off x="473161" y="2658736"/>
            <a:ext cx="4656980" cy="1370853"/>
          </a:xfrm>
          <a:prstGeom prst="rect">
            <a:avLst/>
          </a:prstGeom>
        </p:spPr>
        <p:txBody>
          <a:bodyPr anchor="b"/>
          <a:lstStyle>
            <a:lvl1pPr algn="ctr">
              <a:defRPr sz="3900">
                <a:solidFill>
                  <a:srgbClr val="203864"/>
                </a:solidFill>
                <a:latin typeface="Baskerville"/>
                <a:ea typeface="Baskerville"/>
                <a:cs typeface="Baskerville"/>
                <a:sym typeface="Baskerville"/>
              </a:defRPr>
            </a:lvl1pPr>
          </a:lstStyle>
          <a:p>
            <a:r>
              <a:rPr dirty="0">
                <a:latin typeface="+mn-lt"/>
                <a:cs typeface="Calibri" panose="020F0502020204030204" pitchFamily="34" charset="0"/>
              </a:rPr>
              <a:t>PROPRIETARY BLENDS LEGEND</a:t>
            </a:r>
          </a:p>
        </p:txBody>
      </p:sp>
      <p:pic>
        <p:nvPicPr>
          <p:cNvPr id="209" name="Content Placeholder 10" descr="Content Placeholder 10"/>
          <p:cNvPicPr>
            <a:picLocks noChangeAspect="1"/>
          </p:cNvPicPr>
          <p:nvPr/>
        </p:nvPicPr>
        <p:blipFill>
          <a:blip r:embed="rId2"/>
          <a:stretch>
            <a:fillRect/>
          </a:stretch>
        </p:blipFill>
        <p:spPr>
          <a:xfrm>
            <a:off x="1678987" y="4225383"/>
            <a:ext cx="2128425" cy="1851704"/>
          </a:xfrm>
          <a:prstGeom prst="rect">
            <a:avLst/>
          </a:prstGeom>
          <a:ln w="12700">
            <a:miter lim="400000"/>
          </a:ln>
        </p:spPr>
      </p:pic>
      <p:sp>
        <p:nvSpPr>
          <p:cNvPr id="210" name="TextBox 4"/>
          <p:cNvSpPr txBox="1"/>
          <p:nvPr/>
        </p:nvSpPr>
        <p:spPr>
          <a:xfrm>
            <a:off x="5941595" y="520510"/>
            <a:ext cx="5576082" cy="54983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endParaRPr dirty="0">
              <a:latin typeface="+mj-ea"/>
              <a:cs typeface="Calibri" panose="020F0502020204030204" pitchFamily="34" charset="0"/>
            </a:endParaRPr>
          </a:p>
          <a:p>
            <a:pPr>
              <a:defRPr sz="2800" b="1">
                <a:solidFill>
                  <a:srgbClr val="203864"/>
                </a:solidFill>
                <a:latin typeface="Baskerville"/>
                <a:ea typeface="Baskerville"/>
                <a:cs typeface="Baskerville"/>
                <a:sym typeface="Baskerville"/>
              </a:defRPr>
            </a:pPr>
            <a:r>
              <a:rPr dirty="0">
                <a:latin typeface="+mj-ea"/>
                <a:cs typeface="Calibri" panose="020F0502020204030204" pitchFamily="34" charset="0"/>
              </a:rPr>
              <a:t>Proprietary blend I: </a:t>
            </a:r>
            <a:r>
              <a:rPr b="0" dirty="0">
                <a:solidFill>
                  <a:srgbClr val="000000"/>
                </a:solidFill>
                <a:latin typeface="+mj-ea"/>
                <a:cs typeface="Calibri" panose="020F0502020204030204" pitchFamily="34" charset="0"/>
              </a:rPr>
              <a:t>Silica, Vitamin C, and Trace Minerals </a:t>
            </a:r>
          </a:p>
          <a:p>
            <a:pPr>
              <a:defRPr sz="2800">
                <a:latin typeface="Baskerville"/>
                <a:ea typeface="Baskerville"/>
                <a:cs typeface="Baskerville"/>
                <a:sym typeface="Baskerville"/>
              </a:defRPr>
            </a:pPr>
            <a:endParaRPr b="0" dirty="0">
              <a:solidFill>
                <a:srgbClr val="000000"/>
              </a:solidFill>
              <a:latin typeface="+mj-ea"/>
              <a:cs typeface="Calibri" panose="020F0502020204030204" pitchFamily="34" charset="0"/>
            </a:endParaRPr>
          </a:p>
          <a:p>
            <a:pPr>
              <a:defRPr sz="2800" b="1">
                <a:solidFill>
                  <a:srgbClr val="203864"/>
                </a:solidFill>
                <a:latin typeface="Baskerville"/>
                <a:ea typeface="Baskerville"/>
                <a:cs typeface="Baskerville"/>
                <a:sym typeface="Baskerville"/>
              </a:defRPr>
            </a:pPr>
            <a:r>
              <a:rPr dirty="0">
                <a:latin typeface="+mj-ea"/>
                <a:cs typeface="Calibri" panose="020F0502020204030204" pitchFamily="34" charset="0"/>
              </a:rPr>
              <a:t>Proprietary blend II: </a:t>
            </a:r>
            <a:r>
              <a:rPr b="0" dirty="0">
                <a:solidFill>
                  <a:srgbClr val="000000"/>
                </a:solidFill>
                <a:latin typeface="+mj-ea"/>
                <a:cs typeface="Calibri" panose="020F0502020204030204" pitchFamily="34" charset="0"/>
              </a:rPr>
              <a:t>N-acetyl L-tyrosine, Anhydrous Caffeine, L-theanine, Velvet Bean Seed, Pine Bark, Curcumin, and Vitamin D</a:t>
            </a:r>
          </a:p>
          <a:p>
            <a:pPr>
              <a:defRPr sz="2800">
                <a:latin typeface="Baskerville"/>
                <a:ea typeface="Baskerville"/>
                <a:cs typeface="Baskerville"/>
                <a:sym typeface="Baskerville"/>
              </a:defRPr>
            </a:pPr>
            <a:endParaRPr b="0" dirty="0">
              <a:solidFill>
                <a:srgbClr val="000000"/>
              </a:solidFill>
              <a:latin typeface="+mj-ea"/>
              <a:cs typeface="Calibri" panose="020F0502020204030204" pitchFamily="34" charset="0"/>
            </a:endParaRPr>
          </a:p>
          <a:p>
            <a:pPr>
              <a:defRPr sz="2800" b="1">
                <a:solidFill>
                  <a:srgbClr val="203864"/>
                </a:solidFill>
                <a:latin typeface="Baskerville"/>
                <a:ea typeface="Baskerville"/>
                <a:cs typeface="Baskerville"/>
                <a:sym typeface="Baskerville"/>
              </a:defRPr>
            </a:pPr>
            <a:r>
              <a:rPr dirty="0">
                <a:latin typeface="+mj-ea"/>
                <a:cs typeface="Calibri" panose="020F0502020204030204" pitchFamily="34" charset="0"/>
              </a:rPr>
              <a:t>Proprietary blend III: </a:t>
            </a:r>
            <a:r>
              <a:rPr b="0" dirty="0">
                <a:solidFill>
                  <a:srgbClr val="000000"/>
                </a:solidFill>
                <a:latin typeface="+mj-ea"/>
                <a:cs typeface="Calibri" panose="020F0502020204030204" pitchFamily="34" charset="0"/>
              </a:rPr>
              <a:t>Black seed oil, Resveratrol, turmeric, Raspberry Ketones, Apple Cider Vinegar, Aloe Vera, and D-Ribose</a:t>
            </a:r>
          </a:p>
        </p:txBody>
      </p:sp>
      <p:pic>
        <p:nvPicPr>
          <p:cNvPr id="5" name="Picture 4">
            <a:extLst>
              <a:ext uri="{FF2B5EF4-FFF2-40B4-BE49-F238E27FC236}">
                <a16:creationId xmlns:a16="http://schemas.microsoft.com/office/drawing/2014/main" id="{8102299E-A4F6-674F-8486-640DCC2C9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Rectangle 16"/>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13" name="Title 1"/>
          <p:cNvSpPr txBox="1">
            <a:spLocks noGrp="1"/>
          </p:cNvSpPr>
          <p:nvPr>
            <p:ph type="title"/>
          </p:nvPr>
        </p:nvSpPr>
        <p:spPr>
          <a:xfrm>
            <a:off x="199988" y="2324978"/>
            <a:ext cx="4472352" cy="1384300"/>
          </a:xfrm>
          <a:prstGeom prst="rect">
            <a:avLst/>
          </a:prstGeom>
        </p:spPr>
        <p:txBody>
          <a:bodyPr anchor="b"/>
          <a:lstStyle/>
          <a:p>
            <a:pPr algn="ctr">
              <a:defRPr>
                <a:solidFill>
                  <a:srgbClr val="203864"/>
                </a:solidFill>
                <a:latin typeface="Baskerville"/>
                <a:ea typeface="Baskerville"/>
                <a:cs typeface="Baskerville"/>
                <a:sym typeface="Baskerville"/>
              </a:defRPr>
            </a:pPr>
            <a:r>
              <a:rPr dirty="0">
                <a:latin typeface="Calibri" panose="020F0502020204030204" pitchFamily="34" charset="0"/>
                <a:cs typeface="Calibri" panose="020F0502020204030204" pitchFamily="34" charset="0"/>
              </a:rPr>
              <a:t>ISNS </a:t>
            </a:r>
            <a:br>
              <a:rPr dirty="0">
                <a:latin typeface="Calibri" panose="020F0502020204030204" pitchFamily="34" charset="0"/>
                <a:cs typeface="Calibri" panose="020F0502020204030204" pitchFamily="34" charset="0"/>
              </a:rPr>
            </a:br>
            <a:r>
              <a:rPr dirty="0">
                <a:latin typeface="Calibri" panose="020F0502020204030204" pitchFamily="34" charset="0"/>
                <a:cs typeface="Calibri" panose="020F0502020204030204" pitchFamily="34" charset="0"/>
              </a:rPr>
              <a:t>CASE STUDY I</a:t>
            </a:r>
          </a:p>
        </p:txBody>
      </p:sp>
      <p:sp>
        <p:nvSpPr>
          <p:cNvPr id="214" name="Content Placeholder 2"/>
          <p:cNvSpPr txBox="1">
            <a:spLocks noGrp="1"/>
          </p:cNvSpPr>
          <p:nvPr>
            <p:ph idx="1"/>
          </p:nvPr>
        </p:nvSpPr>
        <p:spPr>
          <a:xfrm>
            <a:off x="4672340" y="532883"/>
            <a:ext cx="7026174" cy="5787602"/>
          </a:xfrm>
          <a:prstGeom prst="rect">
            <a:avLst/>
          </a:prstGeom>
        </p:spPr>
        <p:txBody>
          <a:bodyPr>
            <a:normAutofit/>
          </a:bodyPr>
          <a:lstStyle/>
          <a:p>
            <a:pPr marL="0" indent="0" defTabSz="832104">
              <a:spcBef>
                <a:spcPts val="900"/>
              </a:spcBef>
              <a:buSzTx/>
              <a:buNone/>
              <a:defRPr sz="1638" b="1">
                <a:solidFill>
                  <a:srgbClr val="203864"/>
                </a:solidFill>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Patient: </a:t>
            </a:r>
            <a:r>
              <a:rPr sz="1800" b="0" dirty="0">
                <a:solidFill>
                  <a:srgbClr val="000000"/>
                </a:solidFill>
                <a:latin typeface="Calibri" panose="020F0502020204030204" pitchFamily="34" charset="0"/>
                <a:cs typeface="Calibri" panose="020F0502020204030204" pitchFamily="34" charset="0"/>
              </a:rPr>
              <a:t>Female</a:t>
            </a:r>
          </a:p>
          <a:p>
            <a:pPr marL="0" indent="0" defTabSz="832104">
              <a:spcBef>
                <a:spcPts val="900"/>
              </a:spcBef>
              <a:buSzTx/>
              <a:buNone/>
              <a:defRPr sz="1638" b="1">
                <a:solidFill>
                  <a:srgbClr val="203864"/>
                </a:solidFill>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Age</a:t>
            </a:r>
            <a:r>
              <a:rPr sz="1800" b="0" dirty="0">
                <a:solidFill>
                  <a:srgbClr val="000000"/>
                </a:solidFill>
                <a:latin typeface="Calibri" panose="020F0502020204030204" pitchFamily="34" charset="0"/>
                <a:cs typeface="Calibri" panose="020F0502020204030204" pitchFamily="34" charset="0"/>
              </a:rPr>
              <a:t>: 7-year-old</a:t>
            </a:r>
          </a:p>
          <a:p>
            <a:pPr marL="0" indent="0" defTabSz="832104">
              <a:lnSpc>
                <a:spcPct val="100000"/>
              </a:lnSpc>
              <a:spcBef>
                <a:spcPts val="900"/>
              </a:spcBef>
              <a:buSzTx/>
              <a:buNone/>
              <a:defRPr sz="1638" b="1">
                <a:solidFill>
                  <a:srgbClr val="203864"/>
                </a:solidFill>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History: </a:t>
            </a:r>
            <a:r>
              <a:rPr sz="1800" b="0" dirty="0">
                <a:solidFill>
                  <a:srgbClr val="000000"/>
                </a:solidFill>
                <a:latin typeface="Calibri" panose="020F0502020204030204" pitchFamily="34" charset="0"/>
                <a:cs typeface="Calibri" panose="020F0502020204030204" pitchFamily="34" charset="0"/>
              </a:rPr>
              <a:t>A 7-year-old female with asthma on regular Ventolin and </a:t>
            </a:r>
            <a:r>
              <a:rPr sz="1800" b="0" dirty="0" err="1">
                <a:solidFill>
                  <a:srgbClr val="000000"/>
                </a:solidFill>
                <a:latin typeface="Calibri" panose="020F0502020204030204" pitchFamily="34" charset="0"/>
                <a:cs typeface="Calibri" panose="020F0502020204030204" pitchFamily="34" charset="0"/>
              </a:rPr>
              <a:t>Flixotide</a:t>
            </a:r>
            <a:r>
              <a:rPr sz="1800" b="0" dirty="0">
                <a:solidFill>
                  <a:srgbClr val="000000"/>
                </a:solidFill>
                <a:latin typeface="Calibri" panose="020F0502020204030204" pitchFamily="34" charset="0"/>
                <a:cs typeface="Calibri" panose="020F0502020204030204" pitchFamily="34" charset="0"/>
              </a:rPr>
              <a:t> treatment experienced worsening of her condition. </a:t>
            </a:r>
          </a:p>
          <a:p>
            <a:pPr marL="0" indent="0" defTabSz="832104">
              <a:lnSpc>
                <a:spcPct val="100000"/>
              </a:lnSpc>
              <a:spcBef>
                <a:spcPts val="900"/>
              </a:spcBef>
              <a:buSzTx/>
              <a:buNone/>
              <a:defRPr sz="1638" b="1">
                <a:solidFill>
                  <a:srgbClr val="203864"/>
                </a:solidFill>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Treatment/ Method: </a:t>
            </a:r>
            <a:r>
              <a:rPr sz="1800" b="0" dirty="0">
                <a:solidFill>
                  <a:srgbClr val="000000"/>
                </a:solidFill>
                <a:latin typeface="Calibri" panose="020F0502020204030204" pitchFamily="34" charset="0"/>
                <a:cs typeface="Calibri" panose="020F0502020204030204" pitchFamily="34" charset="0"/>
              </a:rPr>
              <a:t>She was put on Proprietary blend 1 drops, starting 2 in the morning and 2 at night and put on one of my protocols for lowering the systemic inflammation and gut healing.  After 2 weeks she started having episodes of mucus discharge from her nose during the day, her stools were normal consistency, but her parents saw some amount of mucus in the stools. After they increased her dose to 3 drops, twice daily, she started experiencing some more mucus cough, especially during the night. Those episodes lasted a week or so.   </a:t>
            </a:r>
          </a:p>
          <a:p>
            <a:pPr marL="0" indent="0" defTabSz="832104">
              <a:lnSpc>
                <a:spcPct val="100000"/>
              </a:lnSpc>
              <a:spcBef>
                <a:spcPts val="900"/>
              </a:spcBef>
              <a:buSzTx/>
              <a:buNone/>
              <a:defRPr sz="1638" b="1">
                <a:solidFill>
                  <a:srgbClr val="203864"/>
                </a:solidFill>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Results: </a:t>
            </a:r>
            <a:r>
              <a:rPr sz="1800" b="0" dirty="0">
                <a:solidFill>
                  <a:srgbClr val="000000"/>
                </a:solidFill>
                <a:latin typeface="Calibri" panose="020F0502020204030204" pitchFamily="34" charset="0"/>
                <a:cs typeface="Calibri" panose="020F0502020204030204" pitchFamily="34" charset="0"/>
              </a:rPr>
              <a:t>The parents were advised to lower the dose, but at that moment she got better. Her stools got normal, without any mucus, she started sleeping better they reported no wheezing. In the course of next 2 months, she started sleeping better, her overall performance increased, she didn’t need to use any Ventolin; in addition, her pulmonologist lowered the dose go </a:t>
            </a:r>
            <a:r>
              <a:rPr sz="1800" b="0" dirty="0" err="1">
                <a:solidFill>
                  <a:srgbClr val="000000"/>
                </a:solidFill>
                <a:latin typeface="Calibri" panose="020F0502020204030204" pitchFamily="34" charset="0"/>
                <a:cs typeface="Calibri" panose="020F0502020204030204" pitchFamily="34" charset="0"/>
              </a:rPr>
              <a:t>inhalatory</a:t>
            </a:r>
            <a:r>
              <a:rPr sz="1800" b="0" dirty="0">
                <a:solidFill>
                  <a:srgbClr val="000000"/>
                </a:solidFill>
                <a:latin typeface="Calibri" panose="020F0502020204030204" pitchFamily="34" charset="0"/>
                <a:cs typeface="Calibri" panose="020F0502020204030204" pitchFamily="34" charset="0"/>
              </a:rPr>
              <a:t> corticosteroids to minimum. </a:t>
            </a:r>
          </a:p>
        </p:txBody>
      </p:sp>
      <p:sp>
        <p:nvSpPr>
          <p:cNvPr id="215" name="Rectangle 18"/>
          <p:cNvSpPr/>
          <p:nvPr/>
        </p:nvSpPr>
        <p:spPr>
          <a:xfrm rot="10800000" flipH="1">
            <a:off x="0" y="6400798"/>
            <a:ext cx="12192000" cy="456774"/>
          </a:xfrm>
          <a:prstGeom prst="rect">
            <a:avLst/>
          </a:prstGeom>
          <a:gradFill>
            <a:gsLst>
              <a:gs pos="0">
                <a:schemeClr val="accent1"/>
              </a:gs>
              <a:gs pos="78000">
                <a:srgbClr val="000000"/>
              </a:gs>
            </a:gsLst>
            <a:lin ang="2400000"/>
          </a:gradFill>
          <a:ln w="12700">
            <a:miter lim="400000"/>
          </a:ln>
        </p:spPr>
        <p:txBody>
          <a:bodyPr lIns="45719" rIns="45719" anchor="ctr"/>
          <a:lstStyle/>
          <a:p>
            <a:pPr algn="ctr">
              <a:defRPr>
                <a:solidFill>
                  <a:srgbClr val="FFFFFF"/>
                </a:solidFill>
              </a:defRPr>
            </a:pPr>
            <a:endParaRPr/>
          </a:p>
        </p:txBody>
      </p:sp>
      <p:sp>
        <p:nvSpPr>
          <p:cNvPr id="216" name="Rectangle 20"/>
          <p:cNvSpPr/>
          <p:nvPr/>
        </p:nvSpPr>
        <p:spPr>
          <a:xfrm flipH="1">
            <a:off x="4038600" y="6400798"/>
            <a:ext cx="8153398" cy="456773"/>
          </a:xfrm>
          <a:prstGeom prst="rect">
            <a:avLst/>
          </a:prstGeom>
          <a:gradFill>
            <a:gsLst>
              <a:gs pos="0">
                <a:srgbClr val="000000">
                  <a:alpha val="63000"/>
                </a:srgbClr>
              </a:gs>
              <a:gs pos="100000">
                <a:srgbClr val="2F5597"/>
              </a:gs>
            </a:gsLst>
            <a:lin ang="13800000"/>
          </a:gradFill>
          <a:ln w="12700">
            <a:miter lim="400000"/>
          </a:ln>
        </p:spPr>
        <p:txBody>
          <a:bodyPr lIns="45719" rIns="45719" anchor="ctr"/>
          <a:lstStyle/>
          <a:p>
            <a:pPr algn="ctr">
              <a:defRPr>
                <a:solidFill>
                  <a:srgbClr val="FFFFFF"/>
                </a:solidFill>
              </a:defRPr>
            </a:pPr>
            <a:endParaRPr/>
          </a:p>
        </p:txBody>
      </p:sp>
      <p:sp>
        <p:nvSpPr>
          <p:cNvPr id="217" name="TextBox 15"/>
          <p:cNvSpPr txBox="1"/>
          <p:nvPr/>
        </p:nvSpPr>
        <p:spPr>
          <a:xfrm>
            <a:off x="0" y="6444519"/>
            <a:ext cx="12192000"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600" b="1">
                <a:solidFill>
                  <a:srgbClr val="E2D5A7"/>
                </a:solidFill>
              </a:defRPr>
            </a:lvl1pPr>
          </a:lstStyle>
          <a:p>
            <a:r>
              <a:rPr dirty="0"/>
              <a:t>International Science and Nutrition Society – CURARE CAUSAM – ISNS 202</a:t>
            </a:r>
            <a:r>
              <a:rPr lang="nb-NO" dirty="0"/>
              <a:t>2</a:t>
            </a:r>
            <a:r>
              <a:rPr dirty="0"/>
              <a:t>  </a:t>
            </a:r>
          </a:p>
        </p:txBody>
      </p:sp>
      <p:pic>
        <p:nvPicPr>
          <p:cNvPr id="218" name="Content Placeholder 10" descr="Content Placeholder 10"/>
          <p:cNvPicPr>
            <a:picLocks noChangeAspect="1"/>
          </p:cNvPicPr>
          <p:nvPr/>
        </p:nvPicPr>
        <p:blipFill>
          <a:blip r:embed="rId2"/>
          <a:stretch>
            <a:fillRect/>
          </a:stretch>
        </p:blipFill>
        <p:spPr>
          <a:xfrm>
            <a:off x="1308872" y="3952630"/>
            <a:ext cx="2254585" cy="1961462"/>
          </a:xfrm>
          <a:prstGeom prst="rect">
            <a:avLst/>
          </a:prstGeom>
          <a:ln w="12700">
            <a:miter lim="400000"/>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ectangle 16"/>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221" name="Title 1"/>
          <p:cNvSpPr txBox="1">
            <a:spLocks noGrp="1"/>
          </p:cNvSpPr>
          <p:nvPr>
            <p:ph type="title"/>
          </p:nvPr>
        </p:nvSpPr>
        <p:spPr>
          <a:xfrm>
            <a:off x="199988" y="2324978"/>
            <a:ext cx="4472352" cy="1384300"/>
          </a:xfrm>
          <a:prstGeom prst="rect">
            <a:avLst/>
          </a:prstGeom>
        </p:spPr>
        <p:txBody>
          <a:bodyPr anchor="b">
            <a:normAutofit fontScale="90000"/>
          </a:bodyPr>
          <a:lstStyle/>
          <a:p>
            <a:pPr algn="ctr" defTabSz="658368">
              <a:defRPr sz="3168">
                <a:solidFill>
                  <a:srgbClr val="203864"/>
                </a:solidFill>
                <a:latin typeface="Baskerville"/>
                <a:ea typeface="Baskerville"/>
                <a:cs typeface="Baskerville"/>
                <a:sym typeface="Baskerville"/>
              </a:defRPr>
            </a:pPr>
            <a:r>
              <a:rPr sz="4000" dirty="0">
                <a:latin typeface="Calibri" panose="020F0502020204030204" pitchFamily="34" charset="0"/>
                <a:cs typeface="Calibri" panose="020F0502020204030204" pitchFamily="34" charset="0"/>
              </a:rPr>
              <a:t>ISNS </a:t>
            </a:r>
            <a:br>
              <a:rPr sz="4000" dirty="0">
                <a:latin typeface="Calibri" panose="020F0502020204030204" pitchFamily="34" charset="0"/>
                <a:cs typeface="Calibri" panose="020F0502020204030204" pitchFamily="34" charset="0"/>
              </a:rPr>
            </a:br>
            <a:r>
              <a:rPr sz="4000" dirty="0">
                <a:latin typeface="Calibri" panose="020F0502020204030204" pitchFamily="34" charset="0"/>
                <a:cs typeface="Calibri" panose="020F0502020204030204" pitchFamily="34" charset="0"/>
              </a:rPr>
              <a:t>CASE STUDY I</a:t>
            </a:r>
          </a:p>
          <a:p>
            <a:pPr algn="ctr" defTabSz="658368">
              <a:defRPr sz="3168">
                <a:solidFill>
                  <a:srgbClr val="203864"/>
                </a:solidFill>
                <a:latin typeface="Baskerville"/>
                <a:ea typeface="Baskerville"/>
                <a:cs typeface="Baskerville"/>
                <a:sym typeface="Baskerville"/>
              </a:defRPr>
            </a:pPr>
            <a:r>
              <a:rPr sz="4000" dirty="0">
                <a:latin typeface="Calibri" panose="020F0502020204030204" pitchFamily="34" charset="0"/>
                <a:cs typeface="Calibri" panose="020F0502020204030204" pitchFamily="34" charset="0"/>
              </a:rPr>
              <a:t>1</a:t>
            </a:r>
            <a:r>
              <a:rPr lang="en-US" sz="4000" dirty="0">
                <a:latin typeface="Calibri" panose="020F0502020204030204" pitchFamily="34" charset="0"/>
                <a:cs typeface="Calibri" panose="020F0502020204030204" pitchFamily="34" charset="0"/>
              </a:rPr>
              <a:t>-</a:t>
            </a:r>
            <a:r>
              <a:rPr sz="4000" dirty="0">
                <a:latin typeface="Calibri" panose="020F0502020204030204" pitchFamily="34" charset="0"/>
                <a:cs typeface="Calibri" panose="020F0502020204030204" pitchFamily="34" charset="0"/>
              </a:rPr>
              <a:t>YEAR FOLLOW UP</a:t>
            </a:r>
            <a:endParaRPr dirty="0">
              <a:latin typeface="Calibri" panose="020F0502020204030204" pitchFamily="34" charset="0"/>
              <a:cs typeface="Calibri" panose="020F0502020204030204" pitchFamily="34" charset="0"/>
            </a:endParaRPr>
          </a:p>
        </p:txBody>
      </p:sp>
      <p:sp>
        <p:nvSpPr>
          <p:cNvPr id="222" name="Content Placeholder 2"/>
          <p:cNvSpPr txBox="1">
            <a:spLocks noGrp="1"/>
          </p:cNvSpPr>
          <p:nvPr>
            <p:ph idx="1"/>
          </p:nvPr>
        </p:nvSpPr>
        <p:spPr>
          <a:xfrm>
            <a:off x="4672340" y="573360"/>
            <a:ext cx="7084231" cy="5711280"/>
          </a:xfrm>
          <a:prstGeom prst="rect">
            <a:avLst/>
          </a:prstGeom>
        </p:spPr>
        <p:txBody>
          <a:bodyPr>
            <a:normAutofit fontScale="85000" lnSpcReduction="10000"/>
          </a:bodyPr>
          <a:lstStyle/>
          <a:p>
            <a:pPr marL="0" indent="0" defTabSz="649223">
              <a:spcBef>
                <a:spcPts val="700"/>
              </a:spcBef>
              <a:buSzTx/>
              <a:buNone/>
              <a:defRPr sz="1278" b="1">
                <a:solidFill>
                  <a:srgbClr val="203864"/>
                </a:solidFill>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Patient: </a:t>
            </a:r>
            <a:r>
              <a:rPr sz="1800" dirty="0">
                <a:solidFill>
                  <a:srgbClr val="000000"/>
                </a:solidFill>
                <a:latin typeface="Calibri" panose="020F0502020204030204" pitchFamily="34" charset="0"/>
                <a:cs typeface="Calibri" panose="020F0502020204030204" pitchFamily="34" charset="0"/>
              </a:rPr>
              <a:t>Female</a:t>
            </a:r>
          </a:p>
          <a:p>
            <a:pPr marL="0" indent="0" defTabSz="649223">
              <a:spcBef>
                <a:spcPts val="700"/>
              </a:spcBef>
              <a:buSzTx/>
              <a:buNone/>
              <a:defRPr sz="1278" b="1">
                <a:solidFill>
                  <a:srgbClr val="203864"/>
                </a:solidFill>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Age</a:t>
            </a:r>
            <a:r>
              <a:rPr sz="1800" dirty="0">
                <a:solidFill>
                  <a:srgbClr val="000000"/>
                </a:solidFill>
                <a:latin typeface="Calibri" panose="020F0502020204030204" pitchFamily="34" charset="0"/>
                <a:cs typeface="Calibri" panose="020F0502020204030204" pitchFamily="34" charset="0"/>
              </a:rPr>
              <a:t>: 7-year-old</a:t>
            </a:r>
          </a:p>
          <a:p>
            <a:pPr marL="0" indent="0" defTabSz="649223">
              <a:spcBef>
                <a:spcPts val="700"/>
              </a:spcBef>
              <a:buSzTx/>
              <a:buNone/>
              <a:defRPr sz="1278" b="1">
                <a:solidFill>
                  <a:srgbClr val="203864"/>
                </a:solidFill>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History: </a:t>
            </a:r>
            <a:r>
              <a:rPr sz="1800" dirty="0">
                <a:solidFill>
                  <a:srgbClr val="000000"/>
                </a:solidFill>
                <a:latin typeface="Calibri" panose="020F0502020204030204" pitchFamily="34" charset="0"/>
                <a:cs typeface="Calibri" panose="020F0502020204030204" pitchFamily="34" charset="0"/>
              </a:rPr>
              <a:t>A 7-year-old female with asthma on regular Ventolin and </a:t>
            </a:r>
            <a:r>
              <a:rPr sz="1800" dirty="0" err="1">
                <a:solidFill>
                  <a:srgbClr val="000000"/>
                </a:solidFill>
                <a:latin typeface="Calibri" panose="020F0502020204030204" pitchFamily="34" charset="0"/>
                <a:cs typeface="Calibri" panose="020F0502020204030204" pitchFamily="34" charset="0"/>
              </a:rPr>
              <a:t>Flixotide</a:t>
            </a:r>
            <a:r>
              <a:rPr sz="1800" dirty="0">
                <a:solidFill>
                  <a:srgbClr val="000000"/>
                </a:solidFill>
                <a:latin typeface="Calibri" panose="020F0502020204030204" pitchFamily="34" charset="0"/>
                <a:cs typeface="Calibri" panose="020F0502020204030204" pitchFamily="34" charset="0"/>
              </a:rPr>
              <a:t> treatment experienced worsening of her condition. </a:t>
            </a:r>
          </a:p>
          <a:p>
            <a:pPr marL="0" indent="0" defTabSz="649223">
              <a:spcBef>
                <a:spcPts val="700"/>
              </a:spcBef>
              <a:buSzTx/>
              <a:buNone/>
              <a:defRPr sz="1278" b="1">
                <a:solidFill>
                  <a:srgbClr val="203864"/>
                </a:solidFill>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Treatment/ Method: Dr. Tina’s anti-inflammatory healing protocol including Proprietary blend mentioned above. </a:t>
            </a:r>
            <a:endParaRPr sz="1800" dirty="0">
              <a:solidFill>
                <a:srgbClr val="000000"/>
              </a:solidFill>
              <a:latin typeface="Calibri" panose="020F0502020204030204" pitchFamily="34" charset="0"/>
              <a:cs typeface="Calibri" panose="020F0502020204030204" pitchFamily="34" charset="0"/>
            </a:endParaRPr>
          </a:p>
          <a:p>
            <a:pPr marL="0" indent="0" defTabSz="649223">
              <a:lnSpc>
                <a:spcPct val="110000"/>
              </a:lnSpc>
              <a:spcBef>
                <a:spcPts val="700"/>
              </a:spcBef>
              <a:buSzTx/>
              <a:buNone/>
              <a:defRPr sz="1278" b="1">
                <a:solidFill>
                  <a:srgbClr val="203864"/>
                </a:solidFill>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Results: </a:t>
            </a:r>
            <a:r>
              <a:rPr sz="1800" dirty="0">
                <a:solidFill>
                  <a:srgbClr val="000000"/>
                </a:solidFill>
                <a:latin typeface="Calibri" panose="020F0502020204030204" pitchFamily="34" charset="0"/>
                <a:cs typeface="Calibri" panose="020F0502020204030204" pitchFamily="34" charset="0"/>
              </a:rPr>
              <a:t>The parents were advised to lower the dose, but at that moment she got better. Her stools got normal, without any mucus, she started sleeping better they reported no wheezing. In the course of next 2 months, she started sleeping better, her overall performance increased, she didn’t need to use any Ventolin; in addition, her pulmonologist lowered the dose go </a:t>
            </a:r>
            <a:r>
              <a:rPr sz="1800" dirty="0" err="1">
                <a:solidFill>
                  <a:srgbClr val="000000"/>
                </a:solidFill>
                <a:latin typeface="Calibri" panose="020F0502020204030204" pitchFamily="34" charset="0"/>
                <a:cs typeface="Calibri" panose="020F0502020204030204" pitchFamily="34" charset="0"/>
              </a:rPr>
              <a:t>inhalatory</a:t>
            </a:r>
            <a:r>
              <a:rPr sz="1800" dirty="0">
                <a:solidFill>
                  <a:srgbClr val="000000"/>
                </a:solidFill>
                <a:latin typeface="Calibri" panose="020F0502020204030204" pitchFamily="34" charset="0"/>
                <a:cs typeface="Calibri" panose="020F0502020204030204" pitchFamily="34" charset="0"/>
              </a:rPr>
              <a:t> corticosteroids to minimum. </a:t>
            </a:r>
          </a:p>
          <a:p>
            <a:pPr marL="0" indent="0" defTabSz="649223">
              <a:lnSpc>
                <a:spcPct val="110000"/>
              </a:lnSpc>
              <a:spcBef>
                <a:spcPts val="700"/>
              </a:spcBef>
              <a:buSzTx/>
              <a:buNone/>
              <a:defRPr sz="1278" b="1">
                <a:solidFill>
                  <a:srgbClr val="203864"/>
                </a:solidFill>
                <a:latin typeface="Baskerville"/>
                <a:ea typeface="Baskerville"/>
                <a:cs typeface="Baskerville"/>
                <a:sym typeface="Baskerville"/>
              </a:defRPr>
            </a:pPr>
            <a:endParaRPr sz="1800" dirty="0">
              <a:solidFill>
                <a:srgbClr val="000000"/>
              </a:solidFill>
              <a:latin typeface="Calibri" panose="020F0502020204030204" pitchFamily="34" charset="0"/>
              <a:cs typeface="Calibri" panose="020F0502020204030204" pitchFamily="34" charset="0"/>
            </a:endParaRPr>
          </a:p>
          <a:p>
            <a:pPr marL="0" indent="0" defTabSz="649223">
              <a:lnSpc>
                <a:spcPct val="110000"/>
              </a:lnSpc>
              <a:spcBef>
                <a:spcPts val="700"/>
              </a:spcBef>
              <a:buSzTx/>
              <a:buNone/>
              <a:defRPr sz="1278" b="1">
                <a:solidFill>
                  <a:srgbClr val="203864"/>
                </a:solidFill>
                <a:latin typeface="Baskerville"/>
                <a:ea typeface="Baskerville"/>
                <a:cs typeface="Baskerville"/>
                <a:sym typeface="Baskerville"/>
              </a:defRPr>
            </a:pPr>
            <a:r>
              <a:rPr sz="1800" dirty="0">
                <a:solidFill>
                  <a:srgbClr val="000000"/>
                </a:solidFill>
                <a:latin typeface="Calibri" panose="020F0502020204030204" pitchFamily="34" charset="0"/>
                <a:cs typeface="Calibri" panose="020F0502020204030204" pitchFamily="34" charset="0"/>
              </a:rPr>
              <a:t>After 6 months from beginning of the treatment she came off inhalators corticosteroids completely. She experienced some stress induced need for occasional Ventolin use. Even the need for this stopped  8-months after we started working together.  She had no bronchitis and asthma exacerbations ever since. She hasn’t been using Ventolin for months. Her overall performance is much better and she can actively participate at sports, which always was a problem before. She continues </a:t>
            </a:r>
            <a:r>
              <a:rPr lang="en-US" sz="1800" dirty="0">
                <a:solidFill>
                  <a:srgbClr val="000000"/>
                </a:solidFill>
                <a:latin typeface="Calibri" panose="020F0502020204030204" pitchFamily="34" charset="0"/>
                <a:cs typeface="Calibri" panose="020F0502020204030204" pitchFamily="34" charset="0"/>
              </a:rPr>
              <a:t>the </a:t>
            </a:r>
            <a:r>
              <a:rPr sz="1800" dirty="0">
                <a:solidFill>
                  <a:srgbClr val="000000"/>
                </a:solidFill>
                <a:latin typeface="Calibri" panose="020F0502020204030204" pitchFamily="34" charset="0"/>
                <a:cs typeface="Calibri" panose="020F0502020204030204" pitchFamily="34" charset="0"/>
              </a:rPr>
              <a:t>healthy lifestyle changes we’ve made, especially looking at the healthy way of eating - with processed food restriction and still present food sensitivities restriction. She is utili</a:t>
            </a:r>
            <a:r>
              <a:rPr lang="en-US" sz="1800" dirty="0">
                <a:latin typeface="Calibri" panose="020F0502020204030204" pitchFamily="34" charset="0"/>
                <a:cs typeface="Calibri" panose="020F0502020204030204" pitchFamily="34" charset="0"/>
              </a:rPr>
              <a:t>z</a:t>
            </a:r>
            <a:r>
              <a:rPr sz="1800" dirty="0">
                <a:solidFill>
                  <a:srgbClr val="000000"/>
                </a:solidFill>
                <a:latin typeface="Calibri" panose="020F0502020204030204" pitchFamily="34" charset="0"/>
                <a:cs typeface="Calibri" panose="020F0502020204030204" pitchFamily="34" charset="0"/>
              </a:rPr>
              <a:t>ing stress reduction techniques </a:t>
            </a:r>
            <a:r>
              <a:rPr lang="en-US" sz="1800" dirty="0">
                <a:solidFill>
                  <a:srgbClr val="000000"/>
                </a:solidFill>
                <a:latin typeface="Calibri" panose="020F0502020204030204" pitchFamily="34" charset="0"/>
                <a:cs typeface="Calibri" panose="020F0502020204030204" pitchFamily="34" charset="0"/>
              </a:rPr>
              <a:t>and </a:t>
            </a:r>
            <a:r>
              <a:rPr sz="1800" dirty="0">
                <a:solidFill>
                  <a:srgbClr val="000000"/>
                </a:solidFill>
                <a:latin typeface="Calibri" panose="020F0502020204030204" pitchFamily="34" charset="0"/>
                <a:cs typeface="Calibri" panose="020F0502020204030204" pitchFamily="34" charset="0"/>
              </a:rPr>
              <a:t>works out daily. We created a special supplementation plan for her and she continues to be on 2 drops of PB </a:t>
            </a:r>
            <a:r>
              <a:rPr lang="en-GB" sz="1800" dirty="0">
                <a:solidFill>
                  <a:srgbClr val="000000"/>
                </a:solidFill>
                <a:latin typeface="Calibri" panose="020F0502020204030204" pitchFamily="34" charset="0"/>
                <a:cs typeface="Calibri" panose="020F0502020204030204" pitchFamily="34" charset="0"/>
              </a:rPr>
              <a:t>I</a:t>
            </a:r>
            <a:r>
              <a:rPr sz="1800" dirty="0">
                <a:solidFill>
                  <a:srgbClr val="000000"/>
                </a:solidFill>
                <a:latin typeface="Calibri" panose="020F0502020204030204" pitchFamily="34" charset="0"/>
                <a:cs typeface="Calibri" panose="020F0502020204030204" pitchFamily="34" charset="0"/>
              </a:rPr>
              <a:t> BID every other day and 1 teaspoon of PB II</a:t>
            </a:r>
            <a:r>
              <a:rPr lang="en-US" sz="1800" dirty="0">
                <a:solidFill>
                  <a:srgbClr val="000000"/>
                </a:solidFill>
                <a:latin typeface="Calibri" panose="020F0502020204030204" pitchFamily="34" charset="0"/>
                <a:cs typeface="Calibri" panose="020F0502020204030204" pitchFamily="34" charset="0"/>
              </a:rPr>
              <a:t>I</a:t>
            </a:r>
            <a:r>
              <a:rPr sz="1800" dirty="0">
                <a:solidFill>
                  <a:srgbClr val="000000"/>
                </a:solidFill>
                <a:latin typeface="Calibri" panose="020F0502020204030204" pitchFamily="34" charset="0"/>
                <a:cs typeface="Calibri" panose="020F0502020204030204" pitchFamily="34" charset="0"/>
              </a:rPr>
              <a:t>, BID, every other day. </a:t>
            </a:r>
          </a:p>
        </p:txBody>
      </p:sp>
      <p:sp>
        <p:nvSpPr>
          <p:cNvPr id="223" name="Rectangle 18"/>
          <p:cNvSpPr/>
          <p:nvPr/>
        </p:nvSpPr>
        <p:spPr>
          <a:xfrm rot="10800000" flipH="1">
            <a:off x="0" y="6400798"/>
            <a:ext cx="12192000" cy="456774"/>
          </a:xfrm>
          <a:prstGeom prst="rect">
            <a:avLst/>
          </a:prstGeom>
          <a:gradFill>
            <a:gsLst>
              <a:gs pos="0">
                <a:schemeClr val="accent1"/>
              </a:gs>
              <a:gs pos="78000">
                <a:srgbClr val="000000"/>
              </a:gs>
            </a:gsLst>
            <a:lin ang="2400000"/>
          </a:gradFill>
          <a:ln w="12700">
            <a:miter lim="400000"/>
          </a:ln>
        </p:spPr>
        <p:txBody>
          <a:bodyPr lIns="45719" rIns="45719" anchor="ctr"/>
          <a:lstStyle/>
          <a:p>
            <a:pPr algn="ctr">
              <a:defRPr>
                <a:solidFill>
                  <a:srgbClr val="FFFFFF"/>
                </a:solidFill>
              </a:defRPr>
            </a:pPr>
            <a:endParaRPr/>
          </a:p>
        </p:txBody>
      </p:sp>
      <p:sp>
        <p:nvSpPr>
          <p:cNvPr id="224" name="Rectangle 20"/>
          <p:cNvSpPr/>
          <p:nvPr/>
        </p:nvSpPr>
        <p:spPr>
          <a:xfrm flipH="1">
            <a:off x="4038600" y="6400798"/>
            <a:ext cx="8153398" cy="456773"/>
          </a:xfrm>
          <a:prstGeom prst="rect">
            <a:avLst/>
          </a:prstGeom>
          <a:gradFill>
            <a:gsLst>
              <a:gs pos="0">
                <a:srgbClr val="000000">
                  <a:alpha val="63000"/>
                </a:srgbClr>
              </a:gs>
              <a:gs pos="100000">
                <a:srgbClr val="2F5597"/>
              </a:gs>
            </a:gsLst>
            <a:lin ang="13800000"/>
          </a:gradFill>
          <a:ln w="12700">
            <a:miter lim="400000"/>
          </a:ln>
        </p:spPr>
        <p:txBody>
          <a:bodyPr lIns="45719" rIns="45719" anchor="ctr"/>
          <a:lstStyle/>
          <a:p>
            <a:pPr algn="ctr">
              <a:defRPr>
                <a:solidFill>
                  <a:srgbClr val="FFFFFF"/>
                </a:solidFill>
              </a:defRPr>
            </a:pPr>
            <a:endParaRPr/>
          </a:p>
        </p:txBody>
      </p:sp>
      <p:sp>
        <p:nvSpPr>
          <p:cNvPr id="225" name="TextBox 15"/>
          <p:cNvSpPr txBox="1"/>
          <p:nvPr/>
        </p:nvSpPr>
        <p:spPr>
          <a:xfrm>
            <a:off x="0" y="6444519"/>
            <a:ext cx="12192000"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600" b="1">
                <a:solidFill>
                  <a:srgbClr val="E2D5A7"/>
                </a:solidFill>
              </a:defRPr>
            </a:lvl1pPr>
          </a:lstStyle>
          <a:p>
            <a:r>
              <a:rPr dirty="0"/>
              <a:t>International Science and Nutrition Society – CURARE CAUSAM – ISNS 2021  </a:t>
            </a:r>
          </a:p>
        </p:txBody>
      </p:sp>
      <p:pic>
        <p:nvPicPr>
          <p:cNvPr id="226" name="Content Placeholder 10" descr="Content Placeholder 10"/>
          <p:cNvPicPr>
            <a:picLocks noChangeAspect="1"/>
          </p:cNvPicPr>
          <p:nvPr/>
        </p:nvPicPr>
        <p:blipFill>
          <a:blip r:embed="rId2"/>
          <a:stretch>
            <a:fillRect/>
          </a:stretch>
        </p:blipFill>
        <p:spPr>
          <a:xfrm>
            <a:off x="1308872" y="3952630"/>
            <a:ext cx="2254585" cy="1961462"/>
          </a:xfrm>
          <a:prstGeom prst="rect">
            <a:avLst/>
          </a:prstGeom>
          <a:ln w="12700">
            <a:miter lim="400000"/>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xfrm>
            <a:off x="-304801" y="1692276"/>
            <a:ext cx="12801601" cy="1600201"/>
          </a:xfrm>
          <a:prstGeom prst="rect">
            <a:avLst/>
          </a:prstGeom>
        </p:spPr>
        <p:txBody>
          <a:bodyPr>
            <a:normAutofit fontScale="90000"/>
          </a:bodyPr>
          <a:lstStyle/>
          <a:p>
            <a:pPr algn="ctr" defTabSz="822959">
              <a:defRPr sz="4230">
                <a:solidFill>
                  <a:srgbClr val="203864"/>
                </a:solidFill>
                <a:latin typeface="Baskerville"/>
                <a:ea typeface="Baskerville"/>
                <a:cs typeface="Baskerville"/>
                <a:sym typeface="Baskerville"/>
              </a:defRPr>
            </a:pPr>
            <a:r>
              <a:rPr dirty="0">
                <a:latin typeface="Calibri" panose="020F0502020204030204" pitchFamily="34" charset="0"/>
                <a:cs typeface="Calibri" panose="020F0502020204030204" pitchFamily="34" charset="0"/>
              </a:rPr>
              <a:t>PROPRIETARY BLEND I</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Research Studies </a:t>
            </a:r>
            <a:br>
              <a:rPr dirty="0">
                <a:latin typeface="Calibri" panose="020F0502020204030204" pitchFamily="34" charset="0"/>
                <a:cs typeface="Calibri" panose="020F0502020204030204" pitchFamily="34" charset="0"/>
              </a:rPr>
            </a:br>
            <a:br>
              <a:rPr dirty="0">
                <a:latin typeface="Calibri" panose="020F0502020204030204" pitchFamily="34" charset="0"/>
                <a:cs typeface="Calibri" panose="020F0502020204030204" pitchFamily="34" charset="0"/>
              </a:rPr>
            </a:br>
            <a:r>
              <a:rPr sz="3600" dirty="0">
                <a:solidFill>
                  <a:schemeClr val="tx1"/>
                </a:solidFill>
                <a:latin typeface="Calibri" panose="020F0502020204030204" pitchFamily="34" charset="0"/>
                <a:cs typeface="Calibri" panose="020F0502020204030204" pitchFamily="34" charset="0"/>
              </a:rPr>
              <a:t>SILICA/ZEOLITES, VITAMIN C , AND TRACE MINERALS </a:t>
            </a:r>
            <a:endParaRPr sz="2880" dirty="0">
              <a:solidFill>
                <a:schemeClr val="tx1"/>
              </a:solidFill>
              <a:latin typeface="Calibri" panose="020F0502020204030204" pitchFamily="34" charset="0"/>
              <a:cs typeface="Calibri" panose="020F0502020204030204" pitchFamily="34" charset="0"/>
            </a:endParaRPr>
          </a:p>
        </p:txBody>
      </p:sp>
      <p:pic>
        <p:nvPicPr>
          <p:cNvPr id="230" name="Content Placeholder 10" descr="Content Placeholder 10"/>
          <p:cNvPicPr>
            <a:picLocks noChangeAspect="1"/>
          </p:cNvPicPr>
          <p:nvPr/>
        </p:nvPicPr>
        <p:blipFill>
          <a:blip r:embed="rId2"/>
          <a:stretch>
            <a:fillRect/>
          </a:stretch>
        </p:blipFill>
        <p:spPr>
          <a:xfrm>
            <a:off x="4518581" y="3292477"/>
            <a:ext cx="3154835" cy="2744669"/>
          </a:xfrm>
          <a:prstGeom prst="rect">
            <a:avLst/>
          </a:prstGeom>
          <a:ln w="12700">
            <a:miter lim="400000"/>
          </a:ln>
        </p:spPr>
      </p:pic>
      <p:pic>
        <p:nvPicPr>
          <p:cNvPr id="5" name="Picture 4">
            <a:extLst>
              <a:ext uri="{FF2B5EF4-FFF2-40B4-BE49-F238E27FC236}">
                <a16:creationId xmlns:a16="http://schemas.microsoft.com/office/drawing/2014/main" id="{268350B4-70BE-C14D-8DAC-18DF79133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Rectangle 43"/>
          <p:cNvSpPr/>
          <p:nvPr/>
        </p:nvSpPr>
        <p:spPr>
          <a:xfrm>
            <a:off x="0" y="125332"/>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dirty="0"/>
          </a:p>
        </p:txBody>
      </p:sp>
      <p:sp>
        <p:nvSpPr>
          <p:cNvPr id="233" name="Title 1"/>
          <p:cNvSpPr txBox="1">
            <a:spLocks noGrp="1"/>
          </p:cNvSpPr>
          <p:nvPr>
            <p:ph type="title"/>
          </p:nvPr>
        </p:nvSpPr>
        <p:spPr>
          <a:xfrm>
            <a:off x="230626" y="219462"/>
            <a:ext cx="6066614" cy="1683657"/>
          </a:xfrm>
          <a:prstGeom prst="rect">
            <a:avLst/>
          </a:prstGeom>
        </p:spPr>
        <p:txBody>
          <a:bodyPr>
            <a:normAutofit/>
          </a:bodyPr>
          <a:lstStyle/>
          <a:p>
            <a:pPr algn="ctr" defTabSz="365760">
              <a:defRPr sz="1440" b="1">
                <a:latin typeface="Baskerville"/>
                <a:ea typeface="Baskerville"/>
                <a:cs typeface="Baskerville"/>
                <a:sym typeface="Baskerville"/>
              </a:defRPr>
            </a:pPr>
            <a:r>
              <a:rPr sz="4000" dirty="0">
                <a:latin typeface="Calibri" panose="020F0502020204030204" pitchFamily="34" charset="0"/>
                <a:cs typeface="Calibri" panose="020F0502020204030204" pitchFamily="34" charset="0"/>
              </a:rPr>
              <a:t>VITAMIN C </a:t>
            </a:r>
            <a:r>
              <a:rPr lang="en-US" sz="4000" dirty="0">
                <a:latin typeface="Calibri" panose="020F0502020204030204" pitchFamily="34" charset="0"/>
                <a:cs typeface="Calibri" panose="020F0502020204030204" pitchFamily="34" charset="0"/>
              </a:rPr>
              <a:t>&amp;</a:t>
            </a:r>
            <a:r>
              <a:rPr sz="4000" dirty="0">
                <a:latin typeface="Calibri" panose="020F0502020204030204" pitchFamily="34" charset="0"/>
                <a:cs typeface="Calibri" panose="020F0502020204030204" pitchFamily="34" charset="0"/>
              </a:rPr>
              <a:t> ASTHMA </a:t>
            </a:r>
            <a:br>
              <a:rPr sz="2800" dirty="0">
                <a:latin typeface="Calibri" panose="020F0502020204030204" pitchFamily="34" charset="0"/>
                <a:cs typeface="Calibri" panose="020F0502020204030204" pitchFamily="34" charset="0"/>
              </a:rPr>
            </a:br>
            <a:endParaRPr sz="2800" dirty="0">
              <a:latin typeface="Calibri" panose="020F0502020204030204" pitchFamily="34" charset="0"/>
              <a:cs typeface="Calibri" panose="020F0502020204030204" pitchFamily="34" charset="0"/>
            </a:endParaRPr>
          </a:p>
        </p:txBody>
      </p:sp>
      <p:sp>
        <p:nvSpPr>
          <p:cNvPr id="234" name="Content Placeholder 40"/>
          <p:cNvSpPr txBox="1">
            <a:spLocks noGrp="1"/>
          </p:cNvSpPr>
          <p:nvPr>
            <p:ph idx="1"/>
          </p:nvPr>
        </p:nvSpPr>
        <p:spPr>
          <a:xfrm>
            <a:off x="496824" y="1492347"/>
            <a:ext cx="4516815" cy="5059929"/>
          </a:xfrm>
          <a:prstGeom prst="rect">
            <a:avLst/>
          </a:prstGeom>
        </p:spPr>
        <p:txBody>
          <a:bodyPr>
            <a:normAutofit fontScale="92500"/>
          </a:bodyPr>
          <a:lstStyle/>
          <a:p>
            <a:pPr marL="0" indent="0">
              <a:buSzTx/>
              <a:buNone/>
              <a:defRPr sz="2400">
                <a:latin typeface="Baskerville"/>
                <a:ea typeface="Baskerville"/>
                <a:cs typeface="Baskerville"/>
                <a:sym typeface="Baskerville"/>
              </a:defRPr>
            </a:pPr>
            <a:r>
              <a:rPr dirty="0">
                <a:latin typeface="+mj-ea"/>
              </a:rPr>
              <a:t>Vitamin C possesses powerful anti-inflammatory properties that may benefit people with asthma. </a:t>
            </a:r>
          </a:p>
          <a:p>
            <a:pPr>
              <a:buFont typeface="Courier New"/>
              <a:buChar char="o"/>
              <a:defRPr sz="2400">
                <a:latin typeface="Baskerville"/>
                <a:ea typeface="Baskerville"/>
                <a:cs typeface="Baskerville"/>
                <a:sym typeface="Baskerville"/>
              </a:defRPr>
            </a:pPr>
            <a:r>
              <a:rPr dirty="0">
                <a:latin typeface="+mj-ea"/>
              </a:rPr>
              <a:t>Vitamin C may reduce the oxidative stress placed on airway tissues, reducing hypersensitivity</a:t>
            </a:r>
          </a:p>
          <a:p>
            <a:pPr>
              <a:buFont typeface="Courier New"/>
              <a:buChar char="o"/>
              <a:defRPr sz="2400">
                <a:latin typeface="Baskerville"/>
                <a:ea typeface="Baskerville"/>
                <a:cs typeface="Baskerville"/>
                <a:sym typeface="Baskerville"/>
              </a:defRPr>
            </a:pPr>
            <a:r>
              <a:rPr dirty="0">
                <a:latin typeface="+mj-ea"/>
              </a:rPr>
              <a:t>It may reduce bronchoconstriction (narrowing of airways) after extreme exertion</a:t>
            </a:r>
          </a:p>
          <a:p>
            <a:pPr>
              <a:buFont typeface="Courier New"/>
              <a:buChar char="o"/>
              <a:defRPr sz="2400">
                <a:latin typeface="Baskerville"/>
                <a:ea typeface="Baskerville"/>
                <a:cs typeface="Baskerville"/>
                <a:sym typeface="Baskerville"/>
              </a:defRPr>
            </a:pPr>
            <a:r>
              <a:rPr dirty="0">
                <a:latin typeface="+mj-ea"/>
              </a:rPr>
              <a:t>Vitamin C may reduce risk of viral respiratory infections in people at high risk of asthma attacks</a:t>
            </a:r>
          </a:p>
        </p:txBody>
      </p:sp>
      <p:pic>
        <p:nvPicPr>
          <p:cNvPr id="235" name="Content Placeholder 3" descr="Content Placeholder 3"/>
          <p:cNvPicPr>
            <a:picLocks noChangeAspect="1"/>
          </p:cNvPicPr>
          <p:nvPr/>
        </p:nvPicPr>
        <p:blipFill>
          <a:blip r:embed="rId2"/>
          <a:srcRect l="4515" r="15401"/>
          <a:stretch>
            <a:fillRect/>
          </a:stretch>
        </p:blipFill>
        <p:spPr>
          <a:xfrm>
            <a:off x="5510464" y="851516"/>
            <a:ext cx="6184711" cy="5154969"/>
          </a:xfrm>
          <a:custGeom>
            <a:avLst/>
            <a:gdLst/>
            <a:ahLst/>
            <a:cxnLst>
              <a:cxn ang="0">
                <a:pos x="wd2" y="hd2"/>
              </a:cxn>
              <a:cxn ang="5400000">
                <a:pos x="wd2" y="hd2"/>
              </a:cxn>
              <a:cxn ang="10800000">
                <a:pos x="wd2" y="hd2"/>
              </a:cxn>
              <a:cxn ang="16200000">
                <a:pos x="wd2" y="hd2"/>
              </a:cxn>
            </a:cxnLst>
            <a:rect l="0" t="0" r="r" b="b"/>
            <a:pathLst>
              <a:path w="21523" h="21600" extrusionOk="0">
                <a:moveTo>
                  <a:pt x="5475" y="0"/>
                </a:moveTo>
                <a:cubicBezTo>
                  <a:pt x="5266" y="0"/>
                  <a:pt x="5079" y="134"/>
                  <a:pt x="4975" y="351"/>
                </a:cubicBezTo>
                <a:cubicBezTo>
                  <a:pt x="3370" y="3693"/>
                  <a:pt x="3370" y="3692"/>
                  <a:pt x="3370" y="3692"/>
                </a:cubicBezTo>
                <a:cubicBezTo>
                  <a:pt x="3265" y="3900"/>
                  <a:pt x="3265" y="4167"/>
                  <a:pt x="3370" y="4375"/>
                </a:cubicBezTo>
                <a:cubicBezTo>
                  <a:pt x="4975" y="7717"/>
                  <a:pt x="4975" y="7718"/>
                  <a:pt x="4975" y="7718"/>
                </a:cubicBezTo>
                <a:cubicBezTo>
                  <a:pt x="5027" y="7826"/>
                  <a:pt x="5100" y="7913"/>
                  <a:pt x="5186" y="7974"/>
                </a:cubicBezTo>
                <a:lnTo>
                  <a:pt x="5190" y="7977"/>
                </a:lnTo>
                <a:lnTo>
                  <a:pt x="5070" y="8225"/>
                </a:lnTo>
                <a:cubicBezTo>
                  <a:pt x="3651" y="11180"/>
                  <a:pt x="3651" y="11180"/>
                  <a:pt x="3651" y="11180"/>
                </a:cubicBezTo>
                <a:cubicBezTo>
                  <a:pt x="3403" y="11676"/>
                  <a:pt x="3403" y="12312"/>
                  <a:pt x="3651" y="12808"/>
                </a:cubicBezTo>
                <a:cubicBezTo>
                  <a:pt x="7473" y="20766"/>
                  <a:pt x="7473" y="20767"/>
                  <a:pt x="7473" y="20767"/>
                </a:cubicBezTo>
                <a:cubicBezTo>
                  <a:pt x="7721" y="21283"/>
                  <a:pt x="8167" y="21600"/>
                  <a:pt x="8664" y="21600"/>
                </a:cubicBezTo>
                <a:lnTo>
                  <a:pt x="16323" y="21600"/>
                </a:lnTo>
                <a:cubicBezTo>
                  <a:pt x="16803" y="21600"/>
                  <a:pt x="17267" y="21283"/>
                  <a:pt x="17499" y="20767"/>
                </a:cubicBezTo>
                <a:cubicBezTo>
                  <a:pt x="21337" y="12808"/>
                  <a:pt x="21337" y="12808"/>
                  <a:pt x="21337" y="12808"/>
                </a:cubicBezTo>
                <a:cubicBezTo>
                  <a:pt x="21585" y="12312"/>
                  <a:pt x="21585" y="11676"/>
                  <a:pt x="21337" y="11180"/>
                </a:cubicBezTo>
                <a:cubicBezTo>
                  <a:pt x="17499" y="3222"/>
                  <a:pt x="17499" y="3223"/>
                  <a:pt x="17499" y="3223"/>
                </a:cubicBezTo>
                <a:cubicBezTo>
                  <a:pt x="17267" y="2707"/>
                  <a:pt x="16803" y="2388"/>
                  <a:pt x="16323" y="2388"/>
                </a:cubicBezTo>
                <a:cubicBezTo>
                  <a:pt x="13451" y="2388"/>
                  <a:pt x="11656" y="2388"/>
                  <a:pt x="10534" y="2388"/>
                </a:cubicBezTo>
                <a:lnTo>
                  <a:pt x="10173" y="2388"/>
                </a:lnTo>
                <a:lnTo>
                  <a:pt x="10251" y="2549"/>
                </a:lnTo>
                <a:cubicBezTo>
                  <a:pt x="10405" y="2869"/>
                  <a:pt x="10582" y="3236"/>
                  <a:pt x="10784" y="3653"/>
                </a:cubicBezTo>
                <a:cubicBezTo>
                  <a:pt x="10888" y="3862"/>
                  <a:pt x="10888" y="4129"/>
                  <a:pt x="10784" y="4337"/>
                </a:cubicBezTo>
                <a:cubicBezTo>
                  <a:pt x="10784" y="4337"/>
                  <a:pt x="10784" y="4337"/>
                  <a:pt x="9172" y="7679"/>
                </a:cubicBezTo>
                <a:cubicBezTo>
                  <a:pt x="9075" y="7896"/>
                  <a:pt x="8879" y="8029"/>
                  <a:pt x="8677" y="8029"/>
                </a:cubicBezTo>
                <a:cubicBezTo>
                  <a:pt x="8677" y="8029"/>
                  <a:pt x="8678" y="8029"/>
                  <a:pt x="5461" y="8029"/>
                </a:cubicBezTo>
                <a:cubicBezTo>
                  <a:pt x="5409" y="8029"/>
                  <a:pt x="5359" y="8021"/>
                  <a:pt x="5310" y="8005"/>
                </a:cubicBezTo>
                <a:lnTo>
                  <a:pt x="5220" y="7959"/>
                </a:lnTo>
                <a:lnTo>
                  <a:pt x="5306" y="7779"/>
                </a:lnTo>
                <a:lnTo>
                  <a:pt x="5422" y="7538"/>
                </a:lnTo>
                <a:lnTo>
                  <a:pt x="5401" y="7526"/>
                </a:lnTo>
                <a:cubicBezTo>
                  <a:pt x="5325" y="7473"/>
                  <a:pt x="5260" y="7396"/>
                  <a:pt x="5214" y="7300"/>
                </a:cubicBezTo>
                <a:cubicBezTo>
                  <a:pt x="5214" y="7300"/>
                  <a:pt x="5214" y="7300"/>
                  <a:pt x="3791" y="4337"/>
                </a:cubicBezTo>
                <a:cubicBezTo>
                  <a:pt x="3699" y="4152"/>
                  <a:pt x="3699" y="3916"/>
                  <a:pt x="3791" y="3732"/>
                </a:cubicBezTo>
                <a:cubicBezTo>
                  <a:pt x="3791" y="3732"/>
                  <a:pt x="3791" y="3731"/>
                  <a:pt x="5214" y="768"/>
                </a:cubicBezTo>
                <a:cubicBezTo>
                  <a:pt x="5306" y="576"/>
                  <a:pt x="5472" y="457"/>
                  <a:pt x="5657" y="457"/>
                </a:cubicBezTo>
                <a:cubicBezTo>
                  <a:pt x="5657" y="457"/>
                  <a:pt x="5657" y="457"/>
                  <a:pt x="8509" y="457"/>
                </a:cubicBezTo>
                <a:cubicBezTo>
                  <a:pt x="8688" y="457"/>
                  <a:pt x="8860" y="576"/>
                  <a:pt x="8947" y="768"/>
                </a:cubicBezTo>
                <a:cubicBezTo>
                  <a:pt x="8947" y="768"/>
                  <a:pt x="8946" y="769"/>
                  <a:pt x="9549" y="2019"/>
                </a:cubicBezTo>
                <a:lnTo>
                  <a:pt x="9708" y="2345"/>
                </a:lnTo>
                <a:lnTo>
                  <a:pt x="10071" y="2345"/>
                </a:lnTo>
                <a:lnTo>
                  <a:pt x="10147" y="2345"/>
                </a:lnTo>
                <a:lnTo>
                  <a:pt x="10050" y="2144"/>
                </a:lnTo>
                <a:cubicBezTo>
                  <a:pt x="9186" y="351"/>
                  <a:pt x="9184" y="351"/>
                  <a:pt x="9184" y="351"/>
                </a:cubicBezTo>
                <a:cubicBezTo>
                  <a:pt x="9087" y="134"/>
                  <a:pt x="8893" y="0"/>
                  <a:pt x="8691" y="0"/>
                </a:cubicBezTo>
                <a:lnTo>
                  <a:pt x="5475" y="0"/>
                </a:lnTo>
                <a:close/>
                <a:moveTo>
                  <a:pt x="8664" y="2388"/>
                </a:moveTo>
                <a:cubicBezTo>
                  <a:pt x="8167" y="2388"/>
                  <a:pt x="7721" y="2707"/>
                  <a:pt x="7473" y="3223"/>
                </a:cubicBezTo>
                <a:cubicBezTo>
                  <a:pt x="6637" y="4964"/>
                  <a:pt x="5983" y="6323"/>
                  <a:pt x="5473" y="7385"/>
                </a:cubicBezTo>
                <a:lnTo>
                  <a:pt x="5417" y="7503"/>
                </a:lnTo>
                <a:lnTo>
                  <a:pt x="5509" y="7550"/>
                </a:lnTo>
                <a:cubicBezTo>
                  <a:pt x="5552" y="7564"/>
                  <a:pt x="5597" y="7571"/>
                  <a:pt x="5643" y="7571"/>
                </a:cubicBezTo>
                <a:cubicBezTo>
                  <a:pt x="8495" y="7571"/>
                  <a:pt x="8495" y="7571"/>
                  <a:pt x="8495" y="7571"/>
                </a:cubicBezTo>
                <a:cubicBezTo>
                  <a:pt x="8674" y="7571"/>
                  <a:pt x="8847" y="7453"/>
                  <a:pt x="8933" y="7260"/>
                </a:cubicBezTo>
                <a:cubicBezTo>
                  <a:pt x="10362" y="4297"/>
                  <a:pt x="10362" y="4297"/>
                  <a:pt x="10362" y="4297"/>
                </a:cubicBezTo>
                <a:cubicBezTo>
                  <a:pt x="10455" y="4112"/>
                  <a:pt x="10455" y="3876"/>
                  <a:pt x="10362" y="3692"/>
                </a:cubicBezTo>
                <a:cubicBezTo>
                  <a:pt x="10161" y="3275"/>
                  <a:pt x="9989" y="2917"/>
                  <a:pt x="9840" y="2609"/>
                </a:cubicBezTo>
                <a:lnTo>
                  <a:pt x="9733" y="2388"/>
                </a:lnTo>
                <a:lnTo>
                  <a:pt x="9622" y="2388"/>
                </a:lnTo>
                <a:cubicBezTo>
                  <a:pt x="8665" y="2388"/>
                  <a:pt x="8664" y="2388"/>
                  <a:pt x="8664" y="2388"/>
                </a:cubicBezTo>
                <a:close/>
                <a:moveTo>
                  <a:pt x="1263" y="13094"/>
                </a:moveTo>
                <a:cubicBezTo>
                  <a:pt x="1143" y="13094"/>
                  <a:pt x="1034" y="13171"/>
                  <a:pt x="973" y="13297"/>
                </a:cubicBezTo>
                <a:cubicBezTo>
                  <a:pt x="44" y="15232"/>
                  <a:pt x="45" y="15233"/>
                  <a:pt x="45" y="15233"/>
                </a:cubicBezTo>
                <a:cubicBezTo>
                  <a:pt x="-15" y="15353"/>
                  <a:pt x="-15" y="15508"/>
                  <a:pt x="45" y="15628"/>
                </a:cubicBezTo>
                <a:cubicBezTo>
                  <a:pt x="974" y="17563"/>
                  <a:pt x="973" y="17562"/>
                  <a:pt x="973" y="17562"/>
                </a:cubicBezTo>
                <a:cubicBezTo>
                  <a:pt x="1034" y="17688"/>
                  <a:pt x="1143" y="17765"/>
                  <a:pt x="1263" y="17765"/>
                </a:cubicBezTo>
                <a:cubicBezTo>
                  <a:pt x="3126" y="17765"/>
                  <a:pt x="3125" y="17765"/>
                  <a:pt x="3125" y="17765"/>
                </a:cubicBezTo>
                <a:cubicBezTo>
                  <a:pt x="3242" y="17765"/>
                  <a:pt x="3355" y="17688"/>
                  <a:pt x="3411" y="17562"/>
                </a:cubicBezTo>
                <a:cubicBezTo>
                  <a:pt x="4344" y="15628"/>
                  <a:pt x="4345" y="15628"/>
                  <a:pt x="4345" y="15628"/>
                </a:cubicBezTo>
                <a:cubicBezTo>
                  <a:pt x="4405" y="15508"/>
                  <a:pt x="4405" y="15353"/>
                  <a:pt x="4345" y="15233"/>
                </a:cubicBezTo>
                <a:cubicBezTo>
                  <a:pt x="3412" y="13298"/>
                  <a:pt x="3411" y="13297"/>
                  <a:pt x="3411" y="13297"/>
                </a:cubicBezTo>
                <a:cubicBezTo>
                  <a:pt x="3355" y="13171"/>
                  <a:pt x="3242" y="13094"/>
                  <a:pt x="3125" y="13094"/>
                </a:cubicBezTo>
                <a:cubicBezTo>
                  <a:pt x="1263" y="13094"/>
                  <a:pt x="1263" y="13094"/>
                  <a:pt x="1263" y="13094"/>
                </a:cubicBezTo>
                <a:close/>
              </a:path>
            </a:pathLst>
          </a:custGeom>
          <a:ln w="12700">
            <a:miter lim="400000"/>
          </a:ln>
        </p:spPr>
      </p:pic>
      <p:pic>
        <p:nvPicPr>
          <p:cNvPr id="8" name="Picture 7">
            <a:extLst>
              <a:ext uri="{FF2B5EF4-FFF2-40B4-BE49-F238E27FC236}">
                <a16:creationId xmlns:a16="http://schemas.microsoft.com/office/drawing/2014/main" id="{4175725C-0CD4-104E-AD8E-86B1850BD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236" name="Content Placeholder 10" descr="Content Placeholder 10"/>
          <p:cNvPicPr>
            <a:picLocks noChangeAspect="1"/>
          </p:cNvPicPr>
          <p:nvPr/>
        </p:nvPicPr>
        <p:blipFill>
          <a:blip r:embed="rId4"/>
          <a:stretch>
            <a:fillRect/>
          </a:stretch>
        </p:blipFill>
        <p:spPr>
          <a:xfrm>
            <a:off x="10396390" y="5340362"/>
            <a:ext cx="1888497" cy="1642970"/>
          </a:xfrm>
          <a:prstGeom prst="rect">
            <a:avLst/>
          </a:prstGeom>
          <a:ln w="12700">
            <a:miter lim="400000"/>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9" name="Rectangle 29"/>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40" name="Picture 3" descr="Picture 3"/>
          <p:cNvPicPr>
            <a:picLocks noChangeAspect="1"/>
          </p:cNvPicPr>
          <p:nvPr/>
        </p:nvPicPr>
        <p:blipFill>
          <a:blip r:embed="rId2">
            <a:alphaModFix amt="50000"/>
          </a:blip>
          <a:srcRect t="1797" b="13934"/>
          <a:stretch>
            <a:fillRect/>
          </a:stretch>
        </p:blipFill>
        <p:spPr>
          <a:xfrm>
            <a:off x="20" y="0"/>
            <a:ext cx="12191980" cy="6858001"/>
          </a:xfrm>
          <a:prstGeom prst="rect">
            <a:avLst/>
          </a:prstGeom>
          <a:ln w="12700">
            <a:miter lim="400000"/>
          </a:ln>
        </p:spPr>
      </p:pic>
      <p:sp>
        <p:nvSpPr>
          <p:cNvPr id="241" name="Title 1"/>
          <p:cNvSpPr txBox="1">
            <a:spLocks noGrp="1"/>
          </p:cNvSpPr>
          <p:nvPr>
            <p:ph type="title"/>
          </p:nvPr>
        </p:nvSpPr>
        <p:spPr>
          <a:xfrm>
            <a:off x="398877" y="380999"/>
            <a:ext cx="4058822" cy="4726278"/>
          </a:xfrm>
          <a:prstGeom prst="rect">
            <a:avLst/>
          </a:prstGeom>
        </p:spPr>
        <p:txBody>
          <a:bodyPr/>
          <a:lstStyle/>
          <a:p>
            <a:pPr>
              <a:defRPr sz="3600"/>
            </a:pPr>
            <a:br>
              <a:rPr dirty="0">
                <a:latin typeface="+mj-lt"/>
              </a:rPr>
            </a:br>
            <a:br>
              <a:rPr dirty="0">
                <a:latin typeface="Calibri" panose="020F0502020204030204" pitchFamily="34" charset="0"/>
                <a:ea typeface="Baskerville"/>
                <a:cs typeface="Calibri" panose="020F0502020204030204" pitchFamily="34" charset="0"/>
                <a:sym typeface="Baskerville"/>
              </a:rPr>
            </a:br>
            <a:br>
              <a:rPr dirty="0">
                <a:latin typeface="Calibri" panose="020F0502020204030204" pitchFamily="34" charset="0"/>
                <a:ea typeface="Baskerville"/>
                <a:cs typeface="Calibri" panose="020F0502020204030204" pitchFamily="34" charset="0"/>
                <a:sym typeface="Baskerville"/>
              </a:rPr>
            </a:br>
            <a:r>
              <a:rPr dirty="0">
                <a:latin typeface="Calibri" panose="020F0502020204030204" pitchFamily="34" charset="0"/>
                <a:ea typeface="Baskerville"/>
                <a:cs typeface="Calibri" panose="020F0502020204030204" pitchFamily="34" charset="0"/>
                <a:sym typeface="Baskerville"/>
              </a:rPr>
              <a:t>Vitamin C’s preventative and treatment capabilities for  Asthma </a:t>
            </a:r>
            <a:br>
              <a:rPr dirty="0">
                <a:latin typeface="Calibri" panose="020F0502020204030204" pitchFamily="34" charset="0"/>
                <a:ea typeface="Baskerville"/>
                <a:cs typeface="Calibri" panose="020F0502020204030204" pitchFamily="34" charset="0"/>
                <a:sym typeface="Baskerville"/>
              </a:rPr>
            </a:br>
            <a:endParaRPr dirty="0">
              <a:latin typeface="Calibri" panose="020F0502020204030204" pitchFamily="34" charset="0"/>
              <a:ea typeface="Baskerville"/>
              <a:cs typeface="Calibri" panose="020F0502020204030204" pitchFamily="34" charset="0"/>
              <a:sym typeface="Baskerville"/>
            </a:endParaRPr>
          </a:p>
        </p:txBody>
      </p:sp>
      <p:sp>
        <p:nvSpPr>
          <p:cNvPr id="243" name="Content Placeholder 2"/>
          <p:cNvSpPr txBox="1">
            <a:spLocks noGrp="1"/>
          </p:cNvSpPr>
          <p:nvPr>
            <p:ph type="body" idx="1"/>
          </p:nvPr>
        </p:nvSpPr>
        <p:spPr>
          <a:xfrm>
            <a:off x="4971674" y="380999"/>
            <a:ext cx="6821449" cy="5899694"/>
          </a:xfrm>
          <a:prstGeom prst="rect">
            <a:avLst/>
          </a:prstGeom>
          <a:solidFill>
            <a:srgbClr val="000000">
              <a:alpha val="30000"/>
            </a:srgbClr>
          </a:solidFill>
        </p:spPr>
        <p:txBody>
          <a:bodyPr anchor="ctr"/>
          <a:lstStyle/>
          <a:p>
            <a:pPr>
              <a:defRPr sz="17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Three studies assessing the effect of vitamin C on patients with EIB were subjected to a meta-analysis and revealed that vitamin C reduced post-exercise FEV</a:t>
            </a:r>
            <a:r>
              <a:rPr baseline="-25000" dirty="0">
                <a:latin typeface="Calibri" panose="020F0502020204030204" pitchFamily="34" charset="0"/>
                <a:cs typeface="Calibri" panose="020F0502020204030204" pitchFamily="34" charset="0"/>
              </a:rPr>
              <a:t>1</a:t>
            </a:r>
            <a:r>
              <a:rPr dirty="0">
                <a:latin typeface="Calibri" panose="020F0502020204030204" pitchFamily="34" charset="0"/>
                <a:cs typeface="Calibri" panose="020F0502020204030204" pitchFamily="34" charset="0"/>
              </a:rPr>
              <a:t> decline by 48% (95% CI: 33% to 64%).</a:t>
            </a:r>
          </a:p>
          <a:p>
            <a:pPr>
              <a:defRPr sz="17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Five other studies examined subjects who were under short-term, heavy physical stress and revealed that vitamin C reduced the incidence of respiratory symptoms by half (52%). </a:t>
            </a:r>
          </a:p>
          <a:p>
            <a:pPr marL="0" indent="0">
              <a:buSzTx/>
              <a:buNone/>
              <a:defRPr sz="1200">
                <a:solidFill>
                  <a:srgbClr val="1F4E79"/>
                </a:solidFill>
                <a:latin typeface="Baskerville"/>
                <a:ea typeface="Baskerville"/>
                <a:cs typeface="Baskerville"/>
                <a:sym typeface="Baskerville"/>
              </a:defRPr>
            </a:pPr>
            <a:r>
              <a:rPr u="sng" dirty="0">
                <a:solidFill>
                  <a:schemeClr val="bg1"/>
                </a:solidFill>
                <a:uFill>
                  <a:solidFill>
                    <a:srgbClr val="0563C1"/>
                  </a:solidFill>
                </a:u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https://aacijournal.biomedcentral.com/articles/10.1186/1710-1492-10-58</a:t>
            </a:r>
            <a:r>
              <a:rPr dirty="0">
                <a:solidFill>
                  <a:schemeClr val="bg1"/>
                </a:solidFill>
                <a:latin typeface="Calibri" panose="020F0502020204030204" pitchFamily="34" charset="0"/>
                <a:cs typeface="Calibri" panose="020F0502020204030204" pitchFamily="34" charset="0"/>
              </a:rPr>
              <a:t> </a:t>
            </a:r>
          </a:p>
          <a:p>
            <a:pPr>
              <a:defRPr sz="17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A trial in Nigeria examined patients suffering from respiratory infection-induced asthma exacerbations, and the results found that a vitamin c dose of 1 g/d lowered the incidence of severe and moderate asthma attacks by 89%  (25 to 71 pp; decrease in prevalence from 91% to 39%).</a:t>
            </a:r>
          </a:p>
          <a:p>
            <a:pPr>
              <a:defRPr sz="17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One cross-over study on patients who had infection-related asthma found that 5 g/d of vitamin C decreased the prevalence of bronchial hypersensitivity to histamine by 52%  (25 to 71 pp; decrease in prevalence from 91% to 39%).</a:t>
            </a:r>
          </a:p>
          <a:p>
            <a:pPr>
              <a:defRPr sz="17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Eight RCTs with subjects under physical stress, vitamin C decreased both objective pulmonary function outcomes and subjective respiratory symptoms.</a:t>
            </a:r>
          </a:p>
          <a:p>
            <a:pPr marL="0" indent="0">
              <a:buSzTx/>
              <a:buNone/>
              <a:defRPr sz="1200">
                <a:solidFill>
                  <a:srgbClr val="1F4E79"/>
                </a:solidFill>
                <a:latin typeface="Baskerville"/>
                <a:ea typeface="Baskerville"/>
                <a:cs typeface="Baskerville"/>
                <a:sym typeface="Baskerville"/>
              </a:defRPr>
            </a:pPr>
            <a:r>
              <a:rPr u="sng" dirty="0">
                <a:solidFill>
                  <a:schemeClr val="bg1"/>
                </a:solidFill>
                <a:uFill>
                  <a:solidFill>
                    <a:srgbClr val="0563C1"/>
                  </a:solidFill>
                </a:u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https://aacijournal.biomedcentral.com/articles/10.1186/1710-1492-9-46</a:t>
            </a:r>
            <a:r>
              <a:rPr dirty="0">
                <a:solidFill>
                  <a:schemeClr val="bg1"/>
                </a:solidFill>
                <a:latin typeface="Calibri" panose="020F0502020204030204" pitchFamily="34" charset="0"/>
                <a:cs typeface="Calibri" panose="020F0502020204030204" pitchFamily="34" charset="0"/>
              </a:rPr>
              <a:t> </a:t>
            </a:r>
          </a:p>
        </p:txBody>
      </p:sp>
      <p:sp>
        <p:nvSpPr>
          <p:cNvPr id="242" name="Straight Connector 31"/>
          <p:cNvSpPr/>
          <p:nvPr/>
        </p:nvSpPr>
        <p:spPr>
          <a:xfrm flipH="1">
            <a:off x="4653372" y="2286000"/>
            <a:ext cx="1" cy="2286001"/>
          </a:xfrm>
          <a:prstGeom prst="line">
            <a:avLst/>
          </a:prstGeom>
          <a:ln w="15875">
            <a:solidFill>
              <a:srgbClr val="FFFFFF"/>
            </a:solidFill>
            <a:miter/>
          </a:ln>
        </p:spPr>
        <p:txBody>
          <a:bodyPr lIns="45719" rIns="45719"/>
          <a:lstStyle/>
          <a:p>
            <a:endParaRPr/>
          </a:p>
        </p:txBody>
      </p:sp>
      <p:sp>
        <p:nvSpPr>
          <p:cNvPr id="244" name="TextBox 15"/>
          <p:cNvSpPr txBox="1"/>
          <p:nvPr/>
        </p:nvSpPr>
        <p:spPr>
          <a:xfrm>
            <a:off x="0" y="6444519"/>
            <a:ext cx="12192000"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600"/>
              </a:spcBef>
              <a:defRPr sz="1600" b="1">
                <a:solidFill>
                  <a:srgbClr val="E2D5A7"/>
                </a:solidFill>
              </a:defRPr>
            </a:lvl1pPr>
          </a:lstStyle>
          <a:p>
            <a:r>
              <a:t>International Science and Nutrition Society – CURARE CAUSAM – ISNS 2021  </a:t>
            </a:r>
          </a:p>
        </p:txBody>
      </p:sp>
      <p:pic>
        <p:nvPicPr>
          <p:cNvPr id="9" name="Picture 8">
            <a:extLst>
              <a:ext uri="{FF2B5EF4-FFF2-40B4-BE49-F238E27FC236}">
                <a16:creationId xmlns:a16="http://schemas.microsoft.com/office/drawing/2014/main" id="{F7D5D987-CEA5-AB42-802C-C9B173A799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9" name="Rectangle 1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2" name="Content Placeholder 3" descr="Content Placeholder 3"/>
          <p:cNvPicPr>
            <a:picLocks noChangeAspect="1"/>
          </p:cNvPicPr>
          <p:nvPr/>
        </p:nvPicPr>
        <p:blipFill rotWithShape="1">
          <a:blip r:embed="rId2"/>
          <a:srcRect b="5436"/>
          <a:stretch/>
        </p:blipFill>
        <p:spPr>
          <a:xfrm>
            <a:off x="2519309" y="0"/>
            <a:ext cx="9669642" cy="6857990"/>
          </a:xfrm>
          <a:prstGeom prst="rect">
            <a:avLst/>
          </a:prstGeom>
        </p:spPr>
      </p:pic>
      <p:sp>
        <p:nvSpPr>
          <p:cNvPr id="131" name="Rectangle 1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8" name="Title 1"/>
          <p:cNvSpPr txBox="1">
            <a:spLocks noGrp="1"/>
          </p:cNvSpPr>
          <p:nvPr>
            <p:ph type="title"/>
          </p:nvPr>
        </p:nvSpPr>
        <p:spPr>
          <a:xfrm>
            <a:off x="749188" y="810187"/>
            <a:ext cx="5052802" cy="1899912"/>
          </a:xfrm>
          <a:prstGeom prst="rect">
            <a:avLst/>
          </a:prstGeom>
        </p:spPr>
        <p:txBody>
          <a:bodyPr>
            <a:normAutofit/>
          </a:bodyPr>
          <a:lstStyle/>
          <a:p>
            <a:pPr>
              <a:defRPr sz="3600">
                <a:latin typeface="Baskerville"/>
                <a:ea typeface="Baskerville"/>
                <a:cs typeface="Baskerville"/>
                <a:sym typeface="Baskerville"/>
              </a:defRPr>
            </a:pPr>
            <a:r>
              <a:rPr lang="en-GB" sz="4000" dirty="0">
                <a:latin typeface="Calibri" panose="020F0502020204030204" pitchFamily="34" charset="0"/>
                <a:cs typeface="Calibri" panose="020F0502020204030204" pitchFamily="34" charset="0"/>
              </a:rPr>
              <a:t>SILICA &amp; ASTHMA</a:t>
            </a:r>
            <a:br>
              <a:rPr lang="en-GB" sz="4000" dirty="0">
                <a:latin typeface="Calibri" panose="020F0502020204030204" pitchFamily="34" charset="0"/>
                <a:cs typeface="Calibri" panose="020F0502020204030204" pitchFamily="34" charset="0"/>
              </a:rPr>
            </a:br>
            <a:r>
              <a:rPr lang="en-GB" sz="4000" dirty="0">
                <a:latin typeface="Calibri" panose="020F0502020204030204" pitchFamily="34" charset="0"/>
                <a:cs typeface="Calibri" panose="020F0502020204030204" pitchFamily="34" charset="0"/>
                <a:sym typeface="Calibri Light"/>
              </a:rPr>
              <a:t> </a:t>
            </a:r>
            <a:endParaRPr lang="en-NO" sz="4000" dirty="0">
              <a:latin typeface="Calibri" panose="020F0502020204030204" pitchFamily="34" charset="0"/>
              <a:cs typeface="Calibri" panose="020F0502020204030204" pitchFamily="34" charset="0"/>
              <a:sym typeface="Calibri Light"/>
            </a:endParaRPr>
          </a:p>
        </p:txBody>
      </p:sp>
      <p:sp>
        <p:nvSpPr>
          <p:cNvPr id="251" name="Content Placeholder 7"/>
          <p:cNvSpPr txBox="1">
            <a:spLocks noGrp="1"/>
          </p:cNvSpPr>
          <p:nvPr>
            <p:ph idx="1"/>
          </p:nvPr>
        </p:nvSpPr>
        <p:spPr>
          <a:xfrm>
            <a:off x="838200" y="2434201"/>
            <a:ext cx="3822189" cy="3742762"/>
          </a:xfrm>
          <a:prstGeom prst="rect">
            <a:avLst/>
          </a:prstGeom>
        </p:spPr>
        <p:txBody>
          <a:bodyPr>
            <a:normAutofit/>
          </a:bodyPr>
          <a:lstStyle/>
          <a:p>
            <a:pPr marL="0" indent="0">
              <a:buSzTx/>
              <a:buNone/>
              <a:defRPr sz="2000">
                <a:latin typeface="Baskerville"/>
                <a:ea typeface="Baskerville"/>
                <a:cs typeface="Baskerville"/>
                <a:sym typeface="Baskerville"/>
              </a:defRPr>
            </a:pPr>
            <a:r>
              <a:rPr lang="en-GB" sz="2000">
                <a:latin typeface="Calibri" panose="020F0502020204030204" pitchFamily="34" charset="0"/>
                <a:cs typeface="Calibri" panose="020F0502020204030204" pitchFamily="34" charset="0"/>
              </a:rPr>
              <a:t>Silica has been proven to have a variety of health benefits; and in fact, can capture some of the antigens that cause asthma, ultimately, helping to reduce the symptoms. </a:t>
            </a:r>
          </a:p>
          <a:p>
            <a:pPr>
              <a:defRPr sz="2000">
                <a:latin typeface="Baskerville"/>
                <a:ea typeface="Baskerville"/>
                <a:cs typeface="Baskerville"/>
                <a:sym typeface="Baskerville"/>
              </a:defRPr>
            </a:pPr>
            <a:r>
              <a:rPr lang="en-GB" sz="2000">
                <a:latin typeface="Calibri" panose="020F0502020204030204" pitchFamily="34" charset="0"/>
                <a:cs typeface="Calibri" panose="020F0502020204030204" pitchFamily="34" charset="0"/>
              </a:rPr>
              <a:t>Asthma can be brought on or worsened by things such as allergens, germs, pollutants, irritants, and viruses, and zeolites have been proven to ameliorate such antigens. </a:t>
            </a:r>
          </a:p>
        </p:txBody>
      </p:sp>
      <p:pic>
        <p:nvPicPr>
          <p:cNvPr id="16" name="Picture 15">
            <a:extLst>
              <a:ext uri="{FF2B5EF4-FFF2-40B4-BE49-F238E27FC236}">
                <a16:creationId xmlns:a16="http://schemas.microsoft.com/office/drawing/2014/main" id="{EC8F16D5-63BD-8943-9588-F02199BD3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17" name="Content Placeholder 10" descr="Content Placeholder 10">
            <a:extLst>
              <a:ext uri="{FF2B5EF4-FFF2-40B4-BE49-F238E27FC236}">
                <a16:creationId xmlns:a16="http://schemas.microsoft.com/office/drawing/2014/main" id="{538A4BBE-7DD4-8F4A-A04C-C7C0270868D6}"/>
              </a:ext>
            </a:extLst>
          </p:cNvPr>
          <p:cNvPicPr>
            <a:picLocks noChangeAspect="1"/>
          </p:cNvPicPr>
          <p:nvPr/>
        </p:nvPicPr>
        <p:blipFill>
          <a:blip r:embed="rId4"/>
          <a:stretch>
            <a:fillRect/>
          </a:stretch>
        </p:blipFill>
        <p:spPr>
          <a:xfrm>
            <a:off x="10418602" y="5344504"/>
            <a:ext cx="1888496" cy="1642970"/>
          </a:xfrm>
          <a:prstGeom prst="rect">
            <a:avLst/>
          </a:prstGeom>
          <a:ln w="12700">
            <a:miter lim="400000"/>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29"/>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58" name="Picture 3" descr="Picture 3"/>
          <p:cNvPicPr>
            <a:picLocks noChangeAspect="1"/>
          </p:cNvPicPr>
          <p:nvPr/>
        </p:nvPicPr>
        <p:blipFill>
          <a:blip r:embed="rId2">
            <a:alphaModFix amt="50000"/>
          </a:blip>
          <a:srcRect t="1797" b="13934"/>
          <a:stretch>
            <a:fillRect/>
          </a:stretch>
        </p:blipFill>
        <p:spPr>
          <a:xfrm>
            <a:off x="0" y="0"/>
            <a:ext cx="12191981" cy="6858001"/>
          </a:xfrm>
          <a:prstGeom prst="rect">
            <a:avLst/>
          </a:prstGeom>
          <a:ln w="12700">
            <a:miter lim="400000"/>
          </a:ln>
        </p:spPr>
      </p:pic>
      <p:sp>
        <p:nvSpPr>
          <p:cNvPr id="259" name="Title 1"/>
          <p:cNvSpPr txBox="1">
            <a:spLocks noGrp="1"/>
          </p:cNvSpPr>
          <p:nvPr>
            <p:ph type="title"/>
          </p:nvPr>
        </p:nvSpPr>
        <p:spPr>
          <a:xfrm>
            <a:off x="279411" y="422048"/>
            <a:ext cx="4178288" cy="4726278"/>
          </a:xfrm>
          <a:prstGeom prst="rect">
            <a:avLst/>
          </a:prstGeom>
        </p:spPr>
        <p:txBody>
          <a:bodyPr/>
          <a:lstStyle/>
          <a:p>
            <a:pPr>
              <a:defRPr sz="4000"/>
            </a:pPr>
            <a:br>
              <a:rPr b="1" dirty="0">
                <a:latin typeface="Baskerville"/>
                <a:ea typeface="Baskerville"/>
                <a:cs typeface="Baskerville"/>
                <a:sym typeface="Baskerville"/>
              </a:rPr>
            </a:br>
            <a:r>
              <a:rPr lang="en-US" dirty="0">
                <a:solidFill>
                  <a:schemeClr val="bg1"/>
                </a:solidFill>
                <a:latin typeface="Calibri" panose="020F0502020204030204" pitchFamily="34" charset="0"/>
                <a:ea typeface="Baskerville"/>
                <a:cs typeface="Calibri" panose="020F0502020204030204" pitchFamily="34" charset="0"/>
                <a:sym typeface="Baskerville"/>
              </a:rPr>
              <a:t>Silica</a:t>
            </a:r>
            <a:r>
              <a:rPr dirty="0">
                <a:solidFill>
                  <a:schemeClr val="bg1"/>
                </a:solidFill>
                <a:latin typeface="Calibri" panose="020F0502020204030204" pitchFamily="34" charset="0"/>
                <a:ea typeface="Baskerville"/>
                <a:cs typeface="Calibri" panose="020F0502020204030204" pitchFamily="34" charset="0"/>
                <a:sym typeface="Baskerville"/>
              </a:rPr>
              <a:t> </a:t>
            </a:r>
            <a:r>
              <a:rPr dirty="0">
                <a:latin typeface="Calibri" panose="020F0502020204030204" pitchFamily="34" charset="0"/>
                <a:ea typeface="Baskerville"/>
                <a:cs typeface="Calibri" panose="020F0502020204030204" pitchFamily="34" charset="0"/>
                <a:sym typeface="Baskerville"/>
              </a:rPr>
              <a:t>Potential to Eliminate Antigens Associated with Asthma </a:t>
            </a:r>
          </a:p>
        </p:txBody>
      </p:sp>
      <p:sp>
        <p:nvSpPr>
          <p:cNvPr id="261" name="Content Placeholder 2"/>
          <p:cNvSpPr txBox="1">
            <a:spLocks noGrp="1"/>
          </p:cNvSpPr>
          <p:nvPr>
            <p:ph type="body" idx="1"/>
          </p:nvPr>
        </p:nvSpPr>
        <p:spPr>
          <a:xfrm>
            <a:off x="5076806" y="627025"/>
            <a:ext cx="6691741" cy="5158691"/>
          </a:xfrm>
          <a:prstGeom prst="rect">
            <a:avLst/>
          </a:prstGeom>
          <a:solidFill>
            <a:srgbClr val="000000">
              <a:alpha val="25000"/>
            </a:srgbClr>
          </a:solidFill>
        </p:spPr>
        <p:txBody>
          <a:bodyPr anchor="ctr"/>
          <a:lstStyle/>
          <a:p>
            <a:pPr>
              <a:defRPr sz="18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In mice, a mixture of natural zeolites trapped</a:t>
            </a:r>
            <a:r>
              <a:rPr b="1" dirty="0">
                <a:latin typeface="Calibri" panose="020F0502020204030204" pitchFamily="34" charset="0"/>
                <a:cs typeface="Calibri" panose="020F0502020204030204" pitchFamily="34" charset="0"/>
              </a:rPr>
              <a:t> histamine</a:t>
            </a:r>
            <a:r>
              <a:rPr dirty="0">
                <a:latin typeface="Calibri" panose="020F0502020204030204" pitchFamily="34" charset="0"/>
                <a:cs typeface="Calibri" panose="020F0502020204030204" pitchFamily="34" charset="0"/>
              </a:rPr>
              <a:t> and other inflammatory agents, reducing skin swelling by 57%. A cell study confirmed histamine binding and therefore relief from inflammation and allergic reactions.</a:t>
            </a:r>
          </a:p>
          <a:p>
            <a:pPr marL="0" indent="0">
              <a:buSzTx/>
              <a:buNone/>
              <a:defRPr sz="1200">
                <a:solidFill>
                  <a:srgbClr val="1F4E79"/>
                </a:solidFill>
                <a:latin typeface="Baskerville"/>
                <a:ea typeface="Baskerville"/>
                <a:cs typeface="Baskerville"/>
                <a:sym typeface="Baskerville"/>
              </a:defRPr>
            </a:pPr>
            <a:r>
              <a:rPr u="sng" dirty="0">
                <a:solidFill>
                  <a:schemeClr val="bg1"/>
                </a:solidFill>
                <a:uFill>
                  <a:solidFill>
                    <a:srgbClr val="0563C1"/>
                  </a:solidFill>
                </a:u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https://www.ncbi.nlm.nih.gov/labs/pmc/articles/PMC6280867/</a:t>
            </a:r>
            <a:r>
              <a:rPr dirty="0">
                <a:solidFill>
                  <a:schemeClr val="bg1"/>
                </a:solidFill>
                <a:latin typeface="Calibri" panose="020F0502020204030204" pitchFamily="34" charset="0"/>
                <a:cs typeface="Calibri" panose="020F0502020204030204" pitchFamily="34" charset="0"/>
              </a:rPr>
              <a:t> </a:t>
            </a:r>
          </a:p>
          <a:p>
            <a:pPr>
              <a:defRPr sz="18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A study using micronized clinoptilolite showed a significant increase in specific immunity cell counts, T-helper cells CD4+, and activated T-lymphocytes HLA-DR+ followed with a decreased natural immunity NK CD56+ cell counts.</a:t>
            </a:r>
          </a:p>
          <a:p>
            <a:pPr marL="0" indent="0">
              <a:buSzTx/>
              <a:buNone/>
              <a:defRPr sz="1200">
                <a:latin typeface="Baskerville"/>
                <a:ea typeface="Baskerville"/>
                <a:cs typeface="Baskerville"/>
                <a:sym typeface="Baskerville"/>
              </a:defRPr>
            </a:pPr>
            <a:r>
              <a:rPr u="sng" dirty="0">
                <a:solidFill>
                  <a:schemeClr val="bg1"/>
                </a:solidFill>
                <a:uFill>
                  <a:solidFill>
                    <a:srgbClr val="0563C1"/>
                  </a:solidFill>
                </a:u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https://www.frontiersin.org/articles/10.3389/fphar.2018.01350/full</a:t>
            </a:r>
            <a:r>
              <a:rPr dirty="0">
                <a:solidFill>
                  <a:schemeClr val="bg1"/>
                </a:solidFill>
                <a:latin typeface="Calibri" panose="020F0502020204030204" pitchFamily="34" charset="0"/>
                <a:cs typeface="Calibri" panose="020F0502020204030204" pitchFamily="34" charset="0"/>
              </a:rPr>
              <a:t> </a:t>
            </a:r>
          </a:p>
          <a:p>
            <a:pPr>
              <a:defRPr sz="18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To demonstrate zeolite’s antibacterial abilities, bacteria E. coli and S. aureus were investigated, and the results revealed that the microorganisms were completely inhibited at 2 mg Ag+-clinoptilolite/mL nutritive medium after 24 h of incubation at 37 °C.</a:t>
            </a:r>
          </a:p>
          <a:p>
            <a:pPr marL="0" indent="0">
              <a:buSzTx/>
              <a:buNone/>
              <a:defRPr sz="1200">
                <a:latin typeface="Baskerville"/>
                <a:ea typeface="Baskerville"/>
                <a:cs typeface="Baskerville"/>
                <a:sym typeface="Baskerville"/>
              </a:defRPr>
            </a:pPr>
            <a:r>
              <a:rPr u="sng" dirty="0">
                <a:solidFill>
                  <a:schemeClr val="bg1"/>
                </a:solidFill>
                <a:uFill>
                  <a:solidFill>
                    <a:srgbClr val="0563C1"/>
                  </a:solidFill>
                </a:u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https://link.springer.com/article/10.1007/s10853-011-5635-0</a:t>
            </a:r>
            <a:r>
              <a:rPr dirty="0">
                <a:solidFill>
                  <a:schemeClr val="bg1"/>
                </a:solidFill>
                <a:latin typeface="Calibri" panose="020F0502020204030204" pitchFamily="34" charset="0"/>
                <a:cs typeface="Calibri" panose="020F0502020204030204" pitchFamily="34" charset="0"/>
              </a:rPr>
              <a:t> </a:t>
            </a:r>
          </a:p>
        </p:txBody>
      </p:sp>
      <p:sp>
        <p:nvSpPr>
          <p:cNvPr id="260" name="Straight Connector 31"/>
          <p:cNvSpPr/>
          <p:nvPr/>
        </p:nvSpPr>
        <p:spPr>
          <a:xfrm flipH="1">
            <a:off x="4653372" y="2286000"/>
            <a:ext cx="1" cy="2286001"/>
          </a:xfrm>
          <a:prstGeom prst="line">
            <a:avLst/>
          </a:prstGeom>
          <a:ln w="15875">
            <a:solidFill>
              <a:srgbClr val="FFFFFF"/>
            </a:solidFill>
            <a:miter/>
          </a:ln>
        </p:spPr>
        <p:txBody>
          <a:bodyPr lIns="45719" rIns="45719"/>
          <a:lstStyle/>
          <a:p>
            <a:endParaRPr/>
          </a:p>
        </p:txBody>
      </p:sp>
      <p:pic>
        <p:nvPicPr>
          <p:cNvPr id="10" name="Picture 9">
            <a:extLst>
              <a:ext uri="{FF2B5EF4-FFF2-40B4-BE49-F238E27FC236}">
                <a16:creationId xmlns:a16="http://schemas.microsoft.com/office/drawing/2014/main" id="{7999083F-5A7E-4849-8962-C3FA41D6FC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9" name="Title 1"/>
          <p:cNvSpPr txBox="1">
            <a:spLocks noGrp="1"/>
          </p:cNvSpPr>
          <p:nvPr>
            <p:ph type="title"/>
          </p:nvPr>
        </p:nvSpPr>
        <p:spPr>
          <a:xfrm>
            <a:off x="1136397" y="502020"/>
            <a:ext cx="5323715" cy="1642970"/>
          </a:xfrm>
          <a:prstGeom prst="rect">
            <a:avLst/>
          </a:prstGeom>
        </p:spPr>
        <p:txBody>
          <a:bodyPr anchor="b"/>
          <a:lstStyle/>
          <a:p>
            <a:pPr>
              <a:defRPr sz="4000">
                <a:latin typeface="Baskerville"/>
                <a:ea typeface="Baskerville"/>
                <a:cs typeface="Baskerville"/>
                <a:sym typeface="Baskerville"/>
              </a:defRPr>
            </a:pPr>
            <a:r>
              <a:rPr dirty="0">
                <a:latin typeface="+mj-lt"/>
              </a:rPr>
              <a:t>Medical Disclaimer: </a:t>
            </a:r>
            <a:br>
              <a:rPr dirty="0">
                <a:latin typeface="+mj-lt"/>
              </a:rPr>
            </a:br>
            <a:endParaRPr dirty="0">
              <a:latin typeface="+mj-lt"/>
            </a:endParaRPr>
          </a:p>
        </p:txBody>
      </p:sp>
      <p:sp>
        <p:nvSpPr>
          <p:cNvPr id="140" name="Content Placeholder 2"/>
          <p:cNvSpPr txBox="1">
            <a:spLocks noGrp="1"/>
          </p:cNvSpPr>
          <p:nvPr>
            <p:ph idx="1"/>
          </p:nvPr>
        </p:nvSpPr>
        <p:spPr>
          <a:xfrm>
            <a:off x="1144922" y="2405894"/>
            <a:ext cx="5315191" cy="3535084"/>
          </a:xfrm>
          <a:prstGeom prst="rect">
            <a:avLst/>
          </a:prstGeom>
        </p:spPr>
        <p:txBody>
          <a:bodyPr/>
          <a:lstStyle>
            <a:lvl1pPr marL="0" indent="0">
              <a:buSzTx/>
              <a:buNone/>
              <a:defRPr sz="2000">
                <a:latin typeface="Baskerville"/>
                <a:ea typeface="Baskerville"/>
                <a:cs typeface="Baskerville"/>
                <a:sym typeface="Baskerville"/>
              </a:defRPr>
            </a:lvl1pPr>
          </a:lstStyle>
          <a:p>
            <a:r>
              <a:rPr dirty="0">
                <a:latin typeface="Calibri" panose="020F0502020204030204" pitchFamily="34" charset="0"/>
                <a:cs typeface="Calibri" panose="020F0502020204030204" pitchFamily="34" charset="0"/>
              </a:rPr>
              <a:t>The information provided is for educational purposes and is not intended as medical advice, or a substitute for the medical advice of a physician or other qualified health care professional.  You should not use this information for diagnosing a health or fitness problem or disease.  You should always consult with a doctor or other health care professional for medical advice or information about diagnosis and treatment.    </a:t>
            </a:r>
          </a:p>
        </p:txBody>
      </p:sp>
      <p:sp>
        <p:nvSpPr>
          <p:cNvPr id="141" name="Rectangle 20"/>
          <p:cNvSpPr/>
          <p:nvPr/>
        </p:nvSpPr>
        <p:spPr>
          <a:xfrm rot="10800000" flipH="1">
            <a:off x="8123332" y="-5"/>
            <a:ext cx="4092522" cy="6858001"/>
          </a:xfrm>
          <a:prstGeom prst="rect">
            <a:avLst/>
          </a:prstGeom>
          <a:gradFill>
            <a:gsLst>
              <a:gs pos="8000">
                <a:srgbClr val="000000">
                  <a:alpha val="94000"/>
                </a:srgbClr>
              </a:gs>
              <a:gs pos="100000">
                <a:schemeClr val="accent1"/>
              </a:gs>
            </a:gsLst>
            <a:lin ang="2400000"/>
          </a:gradFill>
          <a:ln w="12700">
            <a:miter lim="400000"/>
          </a:ln>
        </p:spPr>
        <p:txBody>
          <a:bodyPr lIns="45719" rIns="45719" anchor="ctr"/>
          <a:lstStyle/>
          <a:p>
            <a:pPr algn="ctr">
              <a:defRPr>
                <a:solidFill>
                  <a:srgbClr val="FFFFFF"/>
                </a:solidFill>
              </a:defRPr>
            </a:pPr>
            <a:endParaRPr/>
          </a:p>
        </p:txBody>
      </p:sp>
      <p:sp>
        <p:nvSpPr>
          <p:cNvPr id="142" name="Rectangle 22"/>
          <p:cNvSpPr/>
          <p:nvPr/>
        </p:nvSpPr>
        <p:spPr>
          <a:xfrm rot="10800000" flipH="1">
            <a:off x="8123332" y="-2"/>
            <a:ext cx="4092522" cy="6400370"/>
          </a:xfrm>
          <a:prstGeom prst="rect">
            <a:avLst/>
          </a:prstGeom>
          <a:gradFill>
            <a:gsLst>
              <a:gs pos="31000">
                <a:srgbClr val="203864">
                  <a:alpha val="0"/>
                </a:srgbClr>
              </a:gs>
              <a:gs pos="100000">
                <a:srgbClr val="203864">
                  <a:alpha val="26000"/>
                </a:srgbClr>
              </a:gs>
            </a:gsLst>
            <a:lin ang="18000000"/>
          </a:gradFill>
          <a:ln w="12700">
            <a:miter lim="400000"/>
          </a:ln>
        </p:spPr>
        <p:txBody>
          <a:bodyPr lIns="45719" rIns="45719" anchor="ctr"/>
          <a:lstStyle/>
          <a:p>
            <a:pPr algn="ctr">
              <a:defRPr>
                <a:solidFill>
                  <a:srgbClr val="FFFFFF"/>
                </a:solidFill>
              </a:defRPr>
            </a:pPr>
            <a:endParaRPr/>
          </a:p>
        </p:txBody>
      </p:sp>
      <p:sp>
        <p:nvSpPr>
          <p:cNvPr id="143" name="Rectangle 24"/>
          <p:cNvSpPr/>
          <p:nvPr/>
        </p:nvSpPr>
        <p:spPr>
          <a:xfrm rot="10800000" flipH="1">
            <a:off x="8123332" y="-22"/>
            <a:ext cx="4068668" cy="6400390"/>
          </a:xfrm>
          <a:prstGeom prst="rect">
            <a:avLst/>
          </a:prstGeom>
          <a:gradFill>
            <a:gsLst>
              <a:gs pos="0">
                <a:schemeClr val="accent1">
                  <a:alpha val="0"/>
                </a:schemeClr>
              </a:gs>
              <a:gs pos="72000">
                <a:srgbClr val="000000">
                  <a:alpha val="21000"/>
                </a:srgbClr>
              </a:gs>
            </a:gsLst>
            <a:lin ang="3000000"/>
          </a:gradFill>
          <a:ln w="12700">
            <a:miter lim="400000"/>
          </a:ln>
        </p:spPr>
        <p:txBody>
          <a:bodyPr lIns="45719" rIns="45719" anchor="ctr"/>
          <a:lstStyle/>
          <a:p>
            <a:pPr algn="ctr">
              <a:defRPr>
                <a:solidFill>
                  <a:srgbClr val="FFFFFF"/>
                </a:solidFill>
              </a:defRPr>
            </a:pPr>
            <a:endParaRPr/>
          </a:p>
        </p:txBody>
      </p:sp>
      <p:sp>
        <p:nvSpPr>
          <p:cNvPr id="144" name="Rectangle 26"/>
          <p:cNvSpPr/>
          <p:nvPr/>
        </p:nvSpPr>
        <p:spPr>
          <a:xfrm rot="10800000" flipH="1">
            <a:off x="8123332" y="-11"/>
            <a:ext cx="3611468" cy="6857998"/>
          </a:xfrm>
          <a:prstGeom prst="rect">
            <a:avLst/>
          </a:prstGeom>
          <a:gradFill>
            <a:gsLst>
              <a:gs pos="0">
                <a:schemeClr val="accent1">
                  <a:alpha val="0"/>
                </a:schemeClr>
              </a:gs>
              <a:gs pos="93000">
                <a:srgbClr val="000000">
                  <a:alpha val="29000"/>
                </a:srgbClr>
              </a:gs>
            </a:gsLst>
            <a:lin ang="5400000"/>
          </a:gradFill>
          <a:ln w="12700">
            <a:miter lim="400000"/>
          </a:ln>
        </p:spPr>
        <p:txBody>
          <a:bodyPr lIns="45719" rIns="45719" anchor="ctr"/>
          <a:lstStyle/>
          <a:p>
            <a:pPr algn="ctr">
              <a:defRPr>
                <a:solidFill>
                  <a:srgbClr val="FFFFFF"/>
                </a:solidFill>
              </a:defRPr>
            </a:pPr>
            <a:endParaRPr/>
          </a:p>
        </p:txBody>
      </p:sp>
      <p:pic>
        <p:nvPicPr>
          <p:cNvPr id="145" name="Picture 7" descr="Picture 7"/>
          <p:cNvPicPr>
            <a:picLocks noChangeAspect="1"/>
          </p:cNvPicPr>
          <p:nvPr/>
        </p:nvPicPr>
        <p:blipFill>
          <a:blip r:embed="rId3"/>
          <a:stretch>
            <a:fillRect/>
          </a:stretch>
        </p:blipFill>
        <p:spPr>
          <a:xfrm>
            <a:off x="7936397" y="1221879"/>
            <a:ext cx="4170531" cy="4191489"/>
          </a:xfrm>
          <a:prstGeom prst="rect">
            <a:avLst/>
          </a:prstGeom>
          <a:ln w="12700">
            <a:miter lim="400000"/>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8" name="Rectangle 97">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Title 1"/>
          <p:cNvSpPr txBox="1">
            <a:spLocks noGrp="1"/>
          </p:cNvSpPr>
          <p:nvPr>
            <p:ph type="title"/>
          </p:nvPr>
        </p:nvSpPr>
        <p:spPr>
          <a:xfrm>
            <a:off x="838200" y="365125"/>
            <a:ext cx="10515600" cy="1306443"/>
          </a:xfrm>
          <a:prstGeom prst="rect">
            <a:avLst/>
          </a:prstGeom>
        </p:spPr>
        <p:txBody>
          <a:bodyPr>
            <a:normAutofit/>
          </a:bodyPr>
          <a:lstStyle>
            <a:lvl1pPr algn="ctr">
              <a:defRPr sz="3600" b="1">
                <a:solidFill>
                  <a:srgbClr val="FFFFFF"/>
                </a:solidFill>
                <a:latin typeface="Baskerville"/>
                <a:ea typeface="Baskerville"/>
                <a:cs typeface="Baskerville"/>
                <a:sym typeface="Baskerville"/>
              </a:defRPr>
            </a:lvl1pPr>
          </a:lstStyle>
          <a:p>
            <a:r>
              <a:rPr lang="en-GB" sz="4000" b="0" dirty="0">
                <a:solidFill>
                  <a:schemeClr val="tx1"/>
                </a:solidFill>
                <a:latin typeface="Calibri" panose="020F0502020204030204" pitchFamily="34" charset="0"/>
                <a:cs typeface="Calibri" panose="020F0502020204030204" pitchFamily="34" charset="0"/>
              </a:rPr>
              <a:t>TRACE MINERALS &amp; ASTHMA </a:t>
            </a:r>
          </a:p>
        </p:txBody>
      </p:sp>
      <p:sp>
        <p:nvSpPr>
          <p:cNvPr id="273" name="Content Placeholder 16"/>
          <p:cNvSpPr txBox="1">
            <a:spLocks noGrp="1"/>
          </p:cNvSpPr>
          <p:nvPr>
            <p:ph idx="1"/>
          </p:nvPr>
        </p:nvSpPr>
        <p:spPr>
          <a:xfrm>
            <a:off x="838200" y="2506271"/>
            <a:ext cx="4152774" cy="3020829"/>
          </a:xfrm>
          <a:prstGeom prst="rect">
            <a:avLst/>
          </a:prstGeom>
        </p:spPr>
        <p:txBody>
          <a:bodyPr>
            <a:normAutofit/>
          </a:bodyPr>
          <a:lstStyle/>
          <a:p>
            <a:pPr marL="0" indent="0">
              <a:buSzTx/>
              <a:buNone/>
              <a:defRPr sz="2400">
                <a:latin typeface="Baskerville"/>
                <a:ea typeface="Baskerville"/>
                <a:cs typeface="Baskerville"/>
                <a:sym typeface="Baskerville"/>
              </a:defRPr>
            </a:pPr>
            <a:r>
              <a:rPr lang="en-GB" sz="2000" dirty="0">
                <a:latin typeface="Calibri" panose="020F0502020204030204" pitchFamily="34" charset="0"/>
                <a:cs typeface="Calibri" panose="020F0502020204030204" pitchFamily="34" charset="0"/>
              </a:rPr>
              <a:t>Trace minerals may play a vital role of a person or child with asthma </a:t>
            </a:r>
          </a:p>
          <a:p>
            <a:pPr>
              <a:buFont typeface="Courier New"/>
              <a:buChar char="o"/>
              <a:defRPr sz="2400">
                <a:latin typeface="Baskerville"/>
                <a:ea typeface="Baskerville"/>
                <a:cs typeface="Baskerville"/>
                <a:sym typeface="Baskerville"/>
              </a:defRPr>
            </a:pPr>
            <a:r>
              <a:rPr lang="en-GB" sz="2000" dirty="0">
                <a:latin typeface="Calibri" panose="020F0502020204030204" pitchFamily="34" charset="0"/>
                <a:cs typeface="Calibri" panose="020F0502020204030204" pitchFamily="34" charset="0"/>
              </a:rPr>
              <a:t>Deficiency of trace elements such as zinc, iron, selenium, magnesium, etc.,  has been linked with the growing incidence of asthma. </a:t>
            </a:r>
          </a:p>
          <a:p>
            <a:pPr>
              <a:buFont typeface="Courier New"/>
              <a:buChar char="o"/>
              <a:defRPr sz="2400">
                <a:latin typeface="Baskerville"/>
                <a:ea typeface="Baskerville"/>
                <a:cs typeface="Baskerville"/>
                <a:sym typeface="Baskerville"/>
              </a:defRPr>
            </a:pPr>
            <a:r>
              <a:rPr lang="en-GB" sz="2000" dirty="0">
                <a:latin typeface="Calibri" panose="020F0502020204030204" pitchFamily="34" charset="0"/>
                <a:cs typeface="Calibri" panose="020F0502020204030204" pitchFamily="34" charset="0"/>
              </a:rPr>
              <a:t>These minerals may help the body control oxidative stress, potentially reducing asthma attacks.  </a:t>
            </a:r>
          </a:p>
        </p:txBody>
      </p:sp>
      <p:pic>
        <p:nvPicPr>
          <p:cNvPr id="7" name="Picture 6" descr="A group of colorful balls&#10;&#10;Description automatically generated with low confidence">
            <a:extLst>
              <a:ext uri="{FF2B5EF4-FFF2-40B4-BE49-F238E27FC236}">
                <a16:creationId xmlns:a16="http://schemas.microsoft.com/office/drawing/2014/main" id="{38979EE5-4C66-2444-911D-46F4C49BF860}"/>
              </a:ext>
            </a:extLst>
          </p:cNvPr>
          <p:cNvPicPr>
            <a:picLocks noChangeAspect="1"/>
          </p:cNvPicPr>
          <p:nvPr/>
        </p:nvPicPr>
        <p:blipFill rotWithShape="1">
          <a:blip r:embed="rId2">
            <a:extLst>
              <a:ext uri="{28A0092B-C50C-407E-A947-70E740481C1C}">
                <a14:useLocalDpi xmlns:a14="http://schemas.microsoft.com/office/drawing/2010/main" val="0"/>
              </a:ext>
            </a:extLst>
          </a:blip>
          <a:srcRect l="5254" t="12026" r="4359" b="14485"/>
          <a:stretch/>
        </p:blipFill>
        <p:spPr>
          <a:xfrm>
            <a:off x="5260090" y="2036693"/>
            <a:ext cx="6659745" cy="3722576"/>
          </a:xfrm>
          <a:prstGeom prst="rect">
            <a:avLst/>
          </a:prstGeom>
        </p:spPr>
      </p:pic>
      <p:pic>
        <p:nvPicPr>
          <p:cNvPr id="44" name="Picture 43">
            <a:extLst>
              <a:ext uri="{FF2B5EF4-FFF2-40B4-BE49-F238E27FC236}">
                <a16:creationId xmlns:a16="http://schemas.microsoft.com/office/drawing/2014/main" id="{4C0ED67B-5E98-5A43-BA56-FE82C8810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Rectangle 29"/>
          <p:cNvSpPr/>
          <p:nvPr/>
        </p:nvSpPr>
        <p:spPr>
          <a:xfrm>
            <a:off x="0" y="0"/>
            <a:ext cx="12192000"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279" name="Picture 3" descr="Picture 3"/>
          <p:cNvPicPr>
            <a:picLocks noChangeAspect="1"/>
          </p:cNvPicPr>
          <p:nvPr/>
        </p:nvPicPr>
        <p:blipFill>
          <a:blip r:embed="rId2">
            <a:alphaModFix amt="35000"/>
          </a:blip>
          <a:srcRect t="1797" b="13934"/>
          <a:stretch>
            <a:fillRect/>
          </a:stretch>
        </p:blipFill>
        <p:spPr>
          <a:xfrm>
            <a:off x="19" y="-1"/>
            <a:ext cx="12191981" cy="6858001"/>
          </a:xfrm>
          <a:prstGeom prst="rect">
            <a:avLst/>
          </a:prstGeom>
          <a:ln w="12700">
            <a:miter lim="400000"/>
          </a:ln>
        </p:spPr>
      </p:pic>
      <p:sp>
        <p:nvSpPr>
          <p:cNvPr id="280" name="Title 1"/>
          <p:cNvSpPr txBox="1">
            <a:spLocks noGrp="1"/>
          </p:cNvSpPr>
          <p:nvPr>
            <p:ph type="title"/>
          </p:nvPr>
        </p:nvSpPr>
        <p:spPr>
          <a:xfrm>
            <a:off x="386624" y="413827"/>
            <a:ext cx="3752491" cy="4726278"/>
          </a:xfrm>
          <a:prstGeom prst="rect">
            <a:avLst/>
          </a:prstGeom>
        </p:spPr>
        <p:txBody>
          <a:bodyPr>
            <a:normAutofit/>
          </a:bodyPr>
          <a:lstStyle/>
          <a:p>
            <a:pPr defTabSz="868680">
              <a:defRPr sz="3420"/>
            </a:pPr>
            <a:br>
              <a:rPr dirty="0"/>
            </a:br>
            <a:br>
              <a:rPr b="1" dirty="0">
                <a:latin typeface="Baskerville"/>
                <a:ea typeface="Baskerville"/>
                <a:cs typeface="Baskerville"/>
                <a:sym typeface="Baskerville"/>
              </a:rPr>
            </a:br>
            <a:br>
              <a:rPr b="1" dirty="0">
                <a:latin typeface="Calibri" panose="020F0502020204030204" pitchFamily="34" charset="0"/>
                <a:ea typeface="Baskerville"/>
                <a:cs typeface="Calibri" panose="020F0502020204030204" pitchFamily="34" charset="0"/>
                <a:sym typeface="Baskerville"/>
              </a:rPr>
            </a:br>
            <a:r>
              <a:rPr dirty="0">
                <a:latin typeface="Calibri" panose="020F0502020204030204" pitchFamily="34" charset="0"/>
                <a:ea typeface="Baskerville"/>
                <a:cs typeface="Calibri" panose="020F0502020204030204" pitchFamily="34" charset="0"/>
                <a:sym typeface="Baskerville"/>
              </a:rPr>
              <a:t>Trace Mineral Deficiency Associated with Asthma </a:t>
            </a:r>
            <a:br>
              <a:rPr dirty="0">
                <a:latin typeface="Calibri" panose="020F0502020204030204" pitchFamily="34" charset="0"/>
                <a:ea typeface="Baskerville"/>
                <a:cs typeface="Calibri" panose="020F0502020204030204" pitchFamily="34" charset="0"/>
                <a:sym typeface="Baskerville"/>
              </a:rPr>
            </a:br>
            <a:br>
              <a:rPr dirty="0">
                <a:latin typeface="Baskerville"/>
                <a:ea typeface="Baskerville"/>
                <a:cs typeface="Baskerville"/>
                <a:sym typeface="Baskerville"/>
              </a:rPr>
            </a:br>
            <a:endParaRPr dirty="0">
              <a:latin typeface="Baskerville"/>
              <a:ea typeface="Baskerville"/>
              <a:cs typeface="Baskerville"/>
              <a:sym typeface="Baskerville"/>
            </a:endParaRPr>
          </a:p>
        </p:txBody>
      </p:sp>
      <p:sp>
        <p:nvSpPr>
          <p:cNvPr id="282" name="Content Placeholder 2"/>
          <p:cNvSpPr txBox="1">
            <a:spLocks noGrp="1"/>
          </p:cNvSpPr>
          <p:nvPr>
            <p:ph type="body" idx="1"/>
          </p:nvPr>
        </p:nvSpPr>
        <p:spPr>
          <a:xfrm>
            <a:off x="4983927" y="358859"/>
            <a:ext cx="6821449" cy="6252030"/>
          </a:xfrm>
          <a:prstGeom prst="rect">
            <a:avLst/>
          </a:prstGeom>
        </p:spPr>
        <p:txBody>
          <a:bodyPr anchor="ctr"/>
          <a:lstStyle/>
          <a:p>
            <a:pPr>
              <a:defRPr sz="1700">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A study of 49 patients, aged 10 to 50 years with asthma in moderate or severe stages, and 24 healthy controls, were evaluated  and found compared with healthy subjects, asthmatics had lower concentrations of Zn and Se; higher Cu concentrations, and Cu/Zn and Cu/Se ratios; and lower antioxidant enzyme glutathione peroxidase (</a:t>
            </a:r>
            <a:r>
              <a:rPr sz="1800" dirty="0" err="1">
                <a:latin typeface="Calibri" panose="020F0502020204030204" pitchFamily="34" charset="0"/>
                <a:cs typeface="Calibri" panose="020F0502020204030204" pitchFamily="34" charset="0"/>
              </a:rPr>
              <a:t>GPx</a:t>
            </a:r>
            <a:r>
              <a:rPr sz="1800" dirty="0">
                <a:latin typeface="Calibri" panose="020F0502020204030204" pitchFamily="34" charset="0"/>
                <a:cs typeface="Calibri" panose="020F0502020204030204" pitchFamily="34" charset="0"/>
              </a:rPr>
              <a:t>), glutathione reductase (GR) and catalase activities</a:t>
            </a:r>
          </a:p>
          <a:p>
            <a:pPr marL="685800" lvl="1" indent="-228600">
              <a:spcBef>
                <a:spcPts val="500"/>
              </a:spcBef>
              <a:defRPr sz="1700">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Significantly increased concentrations of </a:t>
            </a:r>
            <a:r>
              <a:rPr sz="1800" dirty="0" err="1">
                <a:latin typeface="Calibri" panose="020F0502020204030204" pitchFamily="34" charset="0"/>
                <a:cs typeface="Calibri" panose="020F0502020204030204" pitchFamily="34" charset="0"/>
              </a:rPr>
              <a:t>hs</a:t>
            </a:r>
            <a:r>
              <a:rPr sz="1800" dirty="0">
                <a:latin typeface="Calibri" panose="020F0502020204030204" pitchFamily="34" charset="0"/>
                <a:cs typeface="Calibri" panose="020F0502020204030204" pitchFamily="34" charset="0"/>
              </a:rPr>
              <a:t>-CRP, TBARS and CD4/CD8 lymphocyte ratios were also observed</a:t>
            </a:r>
            <a:endParaRPr dirty="0">
              <a:latin typeface="Calibri" panose="020F0502020204030204" pitchFamily="34" charset="0"/>
              <a:cs typeface="Calibri" panose="020F0502020204030204" pitchFamily="34" charset="0"/>
            </a:endParaRPr>
          </a:p>
          <a:p>
            <a:pPr marL="0" lvl="1" indent="457200">
              <a:spcBef>
                <a:spcPts val="500"/>
              </a:spcBef>
              <a:buSzTx/>
              <a:buNone/>
              <a:defRPr sz="1200">
                <a:latin typeface="Baskerville"/>
                <a:ea typeface="Baskerville"/>
                <a:cs typeface="Baskerville"/>
                <a:sym typeface="Baskerville"/>
              </a:defRPr>
            </a:pPr>
            <a:r>
              <a:rPr u="sng" dirty="0">
                <a:solidFill>
                  <a:srgbClr val="0563C1"/>
                </a:solidFill>
                <a:uFill>
                  <a:solidFill>
                    <a:srgbClr val="0563C1"/>
                  </a:solidFill>
                </a:uFill>
                <a:latin typeface="Calibri" panose="020F0502020204030204" pitchFamily="34" charset="0"/>
                <a:cs typeface="Calibri" panose="020F0502020204030204" pitchFamily="34" charset="0"/>
                <a:hlinkClick r:id="rId3"/>
              </a:rPr>
              <a:t>https://journals.sagepub.com/doi/full/10.1258/acb.2011.010266</a:t>
            </a:r>
            <a:r>
              <a:rPr dirty="0">
                <a:latin typeface="Calibri" panose="020F0502020204030204" pitchFamily="34" charset="0"/>
                <a:cs typeface="Calibri" panose="020F0502020204030204" pitchFamily="34" charset="0"/>
              </a:rPr>
              <a:t> </a:t>
            </a:r>
            <a:endParaRPr sz="2400" dirty="0">
              <a:latin typeface="Calibri" panose="020F0502020204030204" pitchFamily="34" charset="0"/>
              <a:cs typeface="Calibri" panose="020F0502020204030204" pitchFamily="34" charset="0"/>
            </a:endParaRPr>
          </a:p>
          <a:p>
            <a:pPr>
              <a:defRPr sz="1700">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Preliminary evidence suggest that babies exposed to higher levels of selenium in utero have a lower risk of persistent wheezing in early childhood </a:t>
            </a:r>
          </a:p>
          <a:p>
            <a:pPr marL="0" indent="0">
              <a:buSzTx/>
              <a:buNone/>
              <a:defRPr sz="1200">
                <a:latin typeface="Baskerville"/>
                <a:ea typeface="Baskerville"/>
                <a:cs typeface="Baskerville"/>
                <a:sym typeface="Baskerville"/>
              </a:defRPr>
            </a:pPr>
            <a:r>
              <a:rPr u="sng" dirty="0">
                <a:solidFill>
                  <a:srgbClr val="0563C1"/>
                </a:solidFill>
                <a:uFill>
                  <a:solidFill>
                    <a:srgbClr val="0563C1"/>
                  </a:solidFill>
                </a:uFill>
                <a:latin typeface="Calibri" panose="020F0502020204030204" pitchFamily="34" charset="0"/>
                <a:cs typeface="Calibri" panose="020F0502020204030204" pitchFamily="34" charset="0"/>
                <a:hlinkClick r:id="rId4"/>
              </a:rPr>
              <a:t>https://www.ncbi.nlm.nih.gov/labs/pmc/articles/PMC5322167/</a:t>
            </a:r>
          </a:p>
          <a:p>
            <a:pPr>
              <a:defRPr sz="1600">
                <a:latin typeface="Baskerville"/>
                <a:ea typeface="Baskerville"/>
                <a:cs typeface="Baskerville"/>
                <a:sym typeface="Baskerville"/>
              </a:defRPr>
            </a:pPr>
            <a:r>
              <a:rPr sz="1800" dirty="0">
                <a:latin typeface="Calibri" panose="020F0502020204030204" pitchFamily="34" charset="0"/>
                <a:cs typeface="Calibri" panose="020F0502020204030204" pitchFamily="34" charset="0"/>
              </a:rPr>
              <a:t>Mice were injected with zinc gluconate prior to German cockroach (GC) feces (</a:t>
            </a:r>
            <a:r>
              <a:rPr sz="1800" dirty="0" err="1">
                <a:latin typeface="Calibri" panose="020F0502020204030204" pitchFamily="34" charset="0"/>
                <a:cs typeface="Calibri" panose="020F0502020204030204" pitchFamily="34" charset="0"/>
              </a:rPr>
              <a:t>frass</a:t>
            </a:r>
            <a:r>
              <a:rPr sz="1800" dirty="0">
                <a:latin typeface="Calibri" panose="020F0502020204030204" pitchFamily="34" charset="0"/>
                <a:cs typeface="Calibri" panose="020F0502020204030204" pitchFamily="34" charset="0"/>
              </a:rPr>
              <a:t>) exposure and airway inflammation was assessed; the results found that </a:t>
            </a:r>
            <a:r>
              <a:rPr sz="1800" dirty="0" err="1">
                <a:latin typeface="Calibri" panose="020F0502020204030204" pitchFamily="34" charset="0"/>
                <a:cs typeface="Calibri" panose="020F0502020204030204" pitchFamily="34" charset="0"/>
              </a:rPr>
              <a:t>ddministration</a:t>
            </a:r>
            <a:r>
              <a:rPr sz="1800" dirty="0">
                <a:latin typeface="Calibri" panose="020F0502020204030204" pitchFamily="34" charset="0"/>
                <a:cs typeface="Calibri" panose="020F0502020204030204" pitchFamily="34" charset="0"/>
              </a:rPr>
              <a:t> of zinc gluconate prior to allergen exposure resulted in significantly decreased neutrophil infiltration and TNFα cytokine release into the airways. It also decreased airway hyperresponsiveness and serum </a:t>
            </a:r>
            <a:r>
              <a:rPr sz="1800" dirty="0" err="1">
                <a:latin typeface="Calibri" panose="020F0502020204030204" pitchFamily="34" charset="0"/>
                <a:cs typeface="Calibri" panose="020F0502020204030204" pitchFamily="34" charset="0"/>
              </a:rPr>
              <a:t>IgE</a:t>
            </a:r>
            <a:r>
              <a:rPr sz="1800" dirty="0">
                <a:latin typeface="Calibri" panose="020F0502020204030204" pitchFamily="34" charset="0"/>
                <a:cs typeface="Calibri" panose="020F0502020204030204" pitchFamily="34" charset="0"/>
              </a:rPr>
              <a:t> levels. </a:t>
            </a:r>
          </a:p>
          <a:p>
            <a:pPr marL="0" indent="0">
              <a:buSzTx/>
              <a:buNone/>
              <a:defRPr sz="1200">
                <a:latin typeface="Baskerville"/>
                <a:ea typeface="Baskerville"/>
                <a:cs typeface="Baskerville"/>
                <a:sym typeface="Baskerville"/>
              </a:defRPr>
            </a:pPr>
            <a:r>
              <a:rPr u="sng" dirty="0">
                <a:solidFill>
                  <a:srgbClr val="0563C1"/>
                </a:solidFill>
                <a:uFill>
                  <a:solidFill>
                    <a:srgbClr val="0563C1"/>
                  </a:solidFill>
                </a:uFill>
                <a:latin typeface="Calibri" panose="020F0502020204030204" pitchFamily="34" charset="0"/>
                <a:cs typeface="Calibri" panose="020F0502020204030204" pitchFamily="34" charset="0"/>
                <a:hlinkClick r:id="rId5"/>
              </a:rPr>
              <a:t>https://www.ncbi.nlm.nih.gov/labs/pmc/articles/PMC3250936/</a:t>
            </a:r>
          </a:p>
        </p:txBody>
      </p:sp>
      <p:sp>
        <p:nvSpPr>
          <p:cNvPr id="281" name="Straight Connector 31"/>
          <p:cNvSpPr/>
          <p:nvPr/>
        </p:nvSpPr>
        <p:spPr>
          <a:xfrm flipH="1">
            <a:off x="4653372" y="2286000"/>
            <a:ext cx="1" cy="2286001"/>
          </a:xfrm>
          <a:prstGeom prst="line">
            <a:avLst/>
          </a:prstGeom>
          <a:ln w="15875">
            <a:solidFill>
              <a:srgbClr val="FFFFFF"/>
            </a:solidFill>
            <a:miter/>
          </a:ln>
        </p:spPr>
        <p:txBody>
          <a:bodyPr lIns="45719" rIns="45719"/>
          <a:lstStyle/>
          <a:p>
            <a:endParaRPr/>
          </a:p>
        </p:txBody>
      </p:sp>
      <p:sp>
        <p:nvSpPr>
          <p:cNvPr id="283" name="TextBox 15"/>
          <p:cNvSpPr txBox="1"/>
          <p:nvPr/>
        </p:nvSpPr>
        <p:spPr>
          <a:xfrm>
            <a:off x="0" y="6444519"/>
            <a:ext cx="12192000" cy="332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600"/>
              </a:spcBef>
              <a:defRPr sz="1600" b="1">
                <a:solidFill>
                  <a:srgbClr val="E2D5A7"/>
                </a:solidFill>
              </a:defRPr>
            </a:lvl1pPr>
          </a:lstStyle>
          <a:p>
            <a:r>
              <a:t>International Science and Nutrition Society – CURARE CAUSAM – ISNS 2021  </a:t>
            </a:r>
          </a:p>
        </p:txBody>
      </p:sp>
      <p:pic>
        <p:nvPicPr>
          <p:cNvPr id="284" name="Content Placeholder 10" descr="Content Placeholder 10"/>
          <p:cNvPicPr>
            <a:picLocks noChangeAspect="1"/>
          </p:cNvPicPr>
          <p:nvPr/>
        </p:nvPicPr>
        <p:blipFill>
          <a:blip r:embed="rId6"/>
          <a:stretch>
            <a:fillRect/>
          </a:stretch>
        </p:blipFill>
        <p:spPr>
          <a:xfrm>
            <a:off x="1318622" y="4318620"/>
            <a:ext cx="1888497" cy="164297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Title 1"/>
          <p:cNvSpPr txBox="1">
            <a:spLocks noGrp="1"/>
          </p:cNvSpPr>
          <p:nvPr>
            <p:ph type="title"/>
          </p:nvPr>
        </p:nvSpPr>
        <p:spPr>
          <a:xfrm>
            <a:off x="584199" y="2142453"/>
            <a:ext cx="11023600" cy="1600201"/>
          </a:xfrm>
          <a:prstGeom prst="rect">
            <a:avLst/>
          </a:prstGeom>
        </p:spPr>
        <p:txBody>
          <a:bodyPr>
            <a:normAutofit fontScale="90000"/>
          </a:bodyPr>
          <a:lstStyle/>
          <a:p>
            <a:pPr algn="ctr" defTabSz="822959">
              <a:defRPr sz="4230">
                <a:solidFill>
                  <a:srgbClr val="203864"/>
                </a:solidFill>
                <a:latin typeface="Baskerville"/>
                <a:ea typeface="Baskerville"/>
                <a:cs typeface="Baskerville"/>
                <a:sym typeface="Baskerville"/>
              </a:defRPr>
            </a:pPr>
            <a:r>
              <a:rPr dirty="0">
                <a:latin typeface="Calibri" panose="020F0502020204030204" pitchFamily="34" charset="0"/>
                <a:cs typeface="Calibri" panose="020F0502020204030204" pitchFamily="34" charset="0"/>
              </a:rPr>
              <a:t>PROPRIETARY BLEND </a:t>
            </a:r>
            <a:r>
              <a:rPr lang="en-US" dirty="0">
                <a:latin typeface="Calibri" panose="020F0502020204030204" pitchFamily="34" charset="0"/>
                <a:cs typeface="Calibri" panose="020F0502020204030204" pitchFamily="34" charset="0"/>
              </a:rPr>
              <a:t>III</a:t>
            </a:r>
            <a:br>
              <a:rPr lang="en-US" dirty="0">
                <a:latin typeface="Calibri" panose="020F0502020204030204" pitchFamily="34" charset="0"/>
                <a:cs typeface="Calibri" panose="020F0502020204030204" pitchFamily="34" charset="0"/>
              </a:rPr>
            </a:br>
            <a:br>
              <a:rPr dirty="0">
                <a:latin typeface="Calibri" panose="020F0502020204030204" pitchFamily="34" charset="0"/>
                <a:cs typeface="Calibri" panose="020F0502020204030204" pitchFamily="34" charset="0"/>
              </a:rPr>
            </a:br>
            <a:r>
              <a:rPr lang="en-US" sz="3600" dirty="0">
                <a:solidFill>
                  <a:schemeClr val="tx1"/>
                </a:solidFill>
                <a:latin typeface="Calibri" panose="020F0502020204030204" pitchFamily="34" charset="0"/>
                <a:cs typeface="Calibri" panose="020F0502020204030204" pitchFamily="34" charset="0"/>
              </a:rPr>
              <a:t>Black seed oil, Resveratrol, turmeric, Raspberry Ketones, Apple Cider Vinegar, Aloe Vera, and D-Ribose</a:t>
            </a:r>
            <a:br>
              <a:rPr dirty="0">
                <a:latin typeface="Calibri" panose="020F0502020204030204" pitchFamily="34" charset="0"/>
                <a:cs typeface="Calibri" panose="020F0502020204030204" pitchFamily="34" charset="0"/>
              </a:rPr>
            </a:br>
            <a:endParaRPr sz="2880" dirty="0">
              <a:latin typeface="Calibri" panose="020F0502020204030204" pitchFamily="34" charset="0"/>
              <a:cs typeface="Calibri" panose="020F0502020204030204" pitchFamily="34" charset="0"/>
            </a:endParaRPr>
          </a:p>
        </p:txBody>
      </p:sp>
      <p:pic>
        <p:nvPicPr>
          <p:cNvPr id="230" name="Content Placeholder 10" descr="Content Placeholder 10"/>
          <p:cNvPicPr>
            <a:picLocks noChangeAspect="1"/>
          </p:cNvPicPr>
          <p:nvPr/>
        </p:nvPicPr>
        <p:blipFill>
          <a:blip r:embed="rId2"/>
          <a:stretch>
            <a:fillRect/>
          </a:stretch>
        </p:blipFill>
        <p:spPr>
          <a:xfrm>
            <a:off x="4518581" y="3305176"/>
            <a:ext cx="3154835" cy="2744669"/>
          </a:xfrm>
          <a:prstGeom prst="rect">
            <a:avLst/>
          </a:prstGeom>
          <a:ln w="12700">
            <a:miter lim="400000"/>
          </a:ln>
        </p:spPr>
      </p:pic>
      <p:pic>
        <p:nvPicPr>
          <p:cNvPr id="5" name="Picture 4">
            <a:extLst>
              <a:ext uri="{FF2B5EF4-FFF2-40B4-BE49-F238E27FC236}">
                <a16:creationId xmlns:a16="http://schemas.microsoft.com/office/drawing/2014/main" id="{D842765E-605F-534F-A99B-7031BD279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210088656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8EDE050-1285-0149-96C8-960B5D30E7EA}"/>
              </a:ext>
            </a:extLst>
          </p:cNvPr>
          <p:cNvPicPr>
            <a:picLocks noChangeAspect="1"/>
          </p:cNvPicPr>
          <p:nvPr/>
        </p:nvPicPr>
        <p:blipFill rotWithShape="1">
          <a:blip r:embed="rId2"/>
          <a:srcRect t="16410" r="3" b="31901"/>
          <a:stretch/>
        </p:blipFill>
        <p:spPr>
          <a:xfrm>
            <a:off x="20" y="1"/>
            <a:ext cx="4187091" cy="2164321"/>
          </a:xfrm>
          <a:prstGeom prst="rect">
            <a:avLst/>
          </a:prstGeom>
        </p:spPr>
      </p:pic>
      <p:pic>
        <p:nvPicPr>
          <p:cNvPr id="6" name="Picture 5">
            <a:extLst>
              <a:ext uri="{FF2B5EF4-FFF2-40B4-BE49-F238E27FC236}">
                <a16:creationId xmlns:a16="http://schemas.microsoft.com/office/drawing/2014/main" id="{7E08606A-EF2E-BE4A-B2B5-311BF2CC7CA3}"/>
              </a:ext>
            </a:extLst>
          </p:cNvPr>
          <p:cNvPicPr>
            <a:picLocks noChangeAspect="1"/>
          </p:cNvPicPr>
          <p:nvPr/>
        </p:nvPicPr>
        <p:blipFill rotWithShape="1">
          <a:blip r:embed="rId3"/>
          <a:srcRect t="21177" r="3" b="9442"/>
          <a:stretch/>
        </p:blipFill>
        <p:spPr>
          <a:xfrm>
            <a:off x="20" y="2342320"/>
            <a:ext cx="4187091" cy="2164321"/>
          </a:xfrm>
          <a:prstGeom prst="rect">
            <a:avLst/>
          </a:prstGeom>
        </p:spPr>
      </p:pic>
      <p:pic>
        <p:nvPicPr>
          <p:cNvPr id="4" name="Picture 3">
            <a:extLst>
              <a:ext uri="{FF2B5EF4-FFF2-40B4-BE49-F238E27FC236}">
                <a16:creationId xmlns:a16="http://schemas.microsoft.com/office/drawing/2014/main" id="{BD81A364-7A7C-DD49-9AAB-82BFC2758BD1}"/>
              </a:ext>
            </a:extLst>
          </p:cNvPr>
          <p:cNvPicPr>
            <a:picLocks noChangeAspect="1"/>
          </p:cNvPicPr>
          <p:nvPr/>
        </p:nvPicPr>
        <p:blipFill rotWithShape="1">
          <a:blip r:embed="rId4"/>
          <a:srcRect r="3" b="1074"/>
          <a:stretch/>
        </p:blipFill>
        <p:spPr>
          <a:xfrm>
            <a:off x="20" y="4693680"/>
            <a:ext cx="4187091" cy="2164321"/>
          </a:xfrm>
          <a:prstGeom prst="rect">
            <a:avLst/>
          </a:prstGeom>
        </p:spPr>
      </p:pic>
      <p:sp>
        <p:nvSpPr>
          <p:cNvPr id="3" name="Text Placeholder 2">
            <a:extLst>
              <a:ext uri="{FF2B5EF4-FFF2-40B4-BE49-F238E27FC236}">
                <a16:creationId xmlns:a16="http://schemas.microsoft.com/office/drawing/2014/main" id="{024B7FAB-D41A-4448-97F9-2A63647AB0F8}"/>
              </a:ext>
            </a:extLst>
          </p:cNvPr>
          <p:cNvSpPr>
            <a:spLocks noGrp="1"/>
          </p:cNvSpPr>
          <p:nvPr>
            <p:ph idx="1"/>
          </p:nvPr>
        </p:nvSpPr>
        <p:spPr>
          <a:xfrm>
            <a:off x="4458712" y="121381"/>
            <a:ext cx="7313847" cy="6611191"/>
          </a:xfrm>
        </p:spPr>
        <p:txBody>
          <a:bodyPr vert="horz" lIns="91440" tIns="45720" rIns="91440" bIns="45720" rtlCol="0">
            <a:normAutofit fontScale="85000" lnSpcReduction="20000"/>
          </a:bodyPr>
          <a:lstStyle/>
          <a:p>
            <a:pPr marL="0" indent="0">
              <a:lnSpc>
                <a:spcPct val="110000"/>
              </a:lnSpc>
              <a:buNone/>
            </a:pPr>
            <a:endParaRPr lang="en-US" sz="1900" b="1" kern="1200" dirty="0">
              <a:latin typeface="+mn-lt"/>
              <a:ea typeface="+mn-ea"/>
              <a:cs typeface="+mn-cs"/>
            </a:endParaRPr>
          </a:p>
          <a:p>
            <a:pPr marL="0" indent="0">
              <a:lnSpc>
                <a:spcPct val="110000"/>
              </a:lnSpc>
              <a:buNone/>
            </a:pPr>
            <a:r>
              <a:rPr lang="en-US" sz="2200" b="1" kern="1200" dirty="0">
                <a:latin typeface="+mn-lt"/>
                <a:ea typeface="+mn-ea"/>
                <a:cs typeface="+mn-cs"/>
              </a:rPr>
              <a:t>Resveratrol </a:t>
            </a:r>
            <a:r>
              <a:rPr lang="en-US" sz="2200" kern="1200" dirty="0">
                <a:latin typeface="+mn-lt"/>
                <a:ea typeface="+mn-ea"/>
                <a:cs typeface="+mn-cs"/>
              </a:rPr>
              <a:t>is a form of natural phenol mostly found in the skin of grapes. It has anti-inflammatory properties have positive effects on human airway epithelial cells.</a:t>
            </a:r>
            <a:r>
              <a:rPr lang="en-US" sz="2200" b="1" kern="1200" dirty="0">
                <a:latin typeface="+mn-lt"/>
                <a:ea typeface="+mn-ea"/>
                <a:cs typeface="+mn-cs"/>
              </a:rPr>
              <a:t> </a:t>
            </a:r>
            <a:r>
              <a:rPr lang="en-US" sz="2200" kern="1200" dirty="0">
                <a:latin typeface="+mn-lt"/>
                <a:ea typeface="+mn-ea"/>
                <a:cs typeface="+mn-cs"/>
              </a:rPr>
              <a:t>Resveratrol inhibits </a:t>
            </a:r>
            <a:r>
              <a:rPr lang="en-US" sz="2200" kern="1200" dirty="0" err="1">
                <a:latin typeface="+mn-lt"/>
                <a:ea typeface="+mn-ea"/>
                <a:cs typeface="+mn-cs"/>
              </a:rPr>
              <a:t>IgE</a:t>
            </a:r>
            <a:r>
              <a:rPr lang="en-US" sz="2200" kern="1200" dirty="0">
                <a:latin typeface="+mn-lt"/>
                <a:ea typeface="+mn-ea"/>
                <a:cs typeface="+mn-cs"/>
              </a:rPr>
              <a:t>, IgG2a, as well as Th2 inflammatory cytokines, such as IL-4 and IL-5. </a:t>
            </a:r>
          </a:p>
          <a:p>
            <a:pPr marL="0" indent="0">
              <a:buNone/>
            </a:pPr>
            <a:r>
              <a:rPr lang="en-US" sz="1200" b="1" kern="1200" dirty="0">
                <a:latin typeface="+mn-lt"/>
                <a:ea typeface="+mn-ea"/>
                <a:cs typeface="+mn-cs"/>
                <a:hlinkClick r:id="rId5"/>
              </a:rPr>
              <a:t>https://www.ncbi.nlm.nih.gov/labs/pmc/articles/PMC5102830/</a:t>
            </a:r>
            <a:r>
              <a:rPr lang="en-US" sz="1200" b="1" kern="1200" dirty="0">
                <a:latin typeface="+mn-lt"/>
                <a:ea typeface="+mn-ea"/>
                <a:cs typeface="+mn-cs"/>
              </a:rPr>
              <a:t>   </a:t>
            </a:r>
          </a:p>
          <a:p>
            <a:pPr marL="0" indent="0">
              <a:lnSpc>
                <a:spcPct val="100000"/>
              </a:lnSpc>
              <a:buNone/>
            </a:pPr>
            <a:endParaRPr lang="en-US" sz="1900" b="1" kern="1200" dirty="0">
              <a:latin typeface="+mn-lt"/>
              <a:ea typeface="+mn-ea"/>
              <a:cs typeface="+mn-cs"/>
            </a:endParaRPr>
          </a:p>
          <a:p>
            <a:pPr marL="0" indent="0">
              <a:lnSpc>
                <a:spcPct val="100000"/>
              </a:lnSpc>
              <a:buNone/>
            </a:pPr>
            <a:endParaRPr lang="en-US" sz="2200" b="1" kern="1200" dirty="0">
              <a:latin typeface="+mn-lt"/>
              <a:ea typeface="+mn-ea"/>
              <a:cs typeface="+mn-cs"/>
            </a:endParaRPr>
          </a:p>
          <a:p>
            <a:pPr marL="0" indent="0">
              <a:lnSpc>
                <a:spcPct val="100000"/>
              </a:lnSpc>
              <a:buNone/>
            </a:pPr>
            <a:r>
              <a:rPr lang="en-US" sz="2200" b="1" kern="1200" dirty="0">
                <a:latin typeface="+mn-lt"/>
                <a:ea typeface="+mn-ea"/>
                <a:cs typeface="+mn-cs"/>
              </a:rPr>
              <a:t>Turmeric </a:t>
            </a:r>
            <a:r>
              <a:rPr lang="en-US" sz="2200" kern="1200" dirty="0">
                <a:latin typeface="+mn-lt"/>
                <a:ea typeface="+mn-ea"/>
                <a:cs typeface="+mn-cs"/>
              </a:rPr>
              <a:t>and</a:t>
            </a:r>
            <a:r>
              <a:rPr lang="en-US" sz="2200" b="1" kern="1200" dirty="0">
                <a:latin typeface="+mn-lt"/>
                <a:ea typeface="+mn-ea"/>
                <a:cs typeface="+mn-cs"/>
              </a:rPr>
              <a:t> curcumin </a:t>
            </a:r>
            <a:r>
              <a:rPr lang="en-US" sz="2200" kern="1200" dirty="0">
                <a:latin typeface="+mn-lt"/>
                <a:ea typeface="+mn-ea"/>
                <a:cs typeface="+mn-cs"/>
              </a:rPr>
              <a:t>possess potent anti-inflammatory properties, and research shows taking turmeric in spice or supplement form may help lower inflammation and reduce airway obstruction. It helps to prevent allergic airway inflammation by inhibiting the actions of an inflammatory proteins called NF-</a:t>
            </a:r>
            <a:r>
              <a:rPr lang="el-GR" sz="2200" kern="1200" dirty="0">
                <a:latin typeface="+mn-lt"/>
                <a:ea typeface="+mn-ea"/>
                <a:cs typeface="+mn-cs"/>
              </a:rPr>
              <a:t>κ</a:t>
            </a:r>
            <a:r>
              <a:rPr lang="en-US" sz="2200" kern="1200" dirty="0">
                <a:latin typeface="+mn-lt"/>
                <a:ea typeface="+mn-ea"/>
                <a:cs typeface="+mn-cs"/>
              </a:rPr>
              <a:t>B</a:t>
            </a:r>
            <a:r>
              <a:rPr lang="en-US" sz="1900" kern="1200" dirty="0">
                <a:latin typeface="+mn-lt"/>
                <a:ea typeface="+mn-ea"/>
                <a:cs typeface="+mn-cs"/>
              </a:rPr>
              <a:t>. </a:t>
            </a:r>
          </a:p>
          <a:p>
            <a:pPr marL="0" indent="0">
              <a:buNone/>
            </a:pPr>
            <a:r>
              <a:rPr lang="en-US" sz="1300" kern="1200" dirty="0">
                <a:latin typeface="+mn-lt"/>
                <a:ea typeface="+mn-ea"/>
                <a:cs typeface="+mn-cs"/>
                <a:hlinkClick r:id="rId6"/>
              </a:rPr>
              <a:t>https://www.ncbi.nlm.nih.gov/labs/pmc/articles/PMC4190737/</a:t>
            </a:r>
            <a:r>
              <a:rPr lang="en-US" sz="1300" kern="1200" dirty="0">
                <a:latin typeface="+mn-lt"/>
                <a:ea typeface="+mn-ea"/>
                <a:cs typeface="+mn-cs"/>
              </a:rPr>
              <a:t> </a:t>
            </a:r>
          </a:p>
          <a:p>
            <a:pPr marL="0">
              <a:buFont typeface="Arial" panose="020B0604020202020204" pitchFamily="34" charset="0"/>
              <a:buChar char="•"/>
            </a:pPr>
            <a:endParaRPr lang="en-US" sz="1400" kern="1200" dirty="0">
              <a:latin typeface="+mn-lt"/>
              <a:ea typeface="+mn-ea"/>
              <a:cs typeface="+mn-cs"/>
            </a:endParaRPr>
          </a:p>
          <a:p>
            <a:pPr marL="0" indent="0">
              <a:lnSpc>
                <a:spcPct val="100000"/>
              </a:lnSpc>
              <a:buNone/>
            </a:pPr>
            <a:endParaRPr lang="en-US" sz="1400" b="1" dirty="0"/>
          </a:p>
          <a:p>
            <a:pPr marL="0" indent="0">
              <a:lnSpc>
                <a:spcPct val="100000"/>
              </a:lnSpc>
              <a:buNone/>
            </a:pPr>
            <a:r>
              <a:rPr lang="en-US" sz="2200" b="1" dirty="0"/>
              <a:t>Black Seed Oil</a:t>
            </a:r>
            <a:r>
              <a:rPr lang="en-US" sz="2200" dirty="0"/>
              <a:t>, a traditional herbal medicine, has shown to possess anti-inflammatory properties, which may less asthma or allergic reactions as antihistamine. Quercetin, a flavonoid found in black seed oil, inhibits the release of histamine from the immune system, thereby reducing side effects such as itchy, watery eyes, sneezing, and sinus congestion. Quercetin decreases proinflammatory cytokines and support a balanced Th1 and Th2 immune response. </a:t>
            </a:r>
          </a:p>
          <a:p>
            <a:pPr marL="0" indent="0">
              <a:lnSpc>
                <a:spcPct val="110000"/>
              </a:lnSpc>
              <a:buNone/>
            </a:pPr>
            <a:r>
              <a:rPr lang="en-US" sz="1050" dirty="0">
                <a:hlinkClick r:id="rId7"/>
              </a:rPr>
              <a:t>https://www.ncbi.nlm.nih.gov/labs/pmc/articles/PMC6111118/</a:t>
            </a:r>
            <a:r>
              <a:rPr lang="en-US" sz="1050" dirty="0"/>
              <a:t> </a:t>
            </a:r>
          </a:p>
          <a:p>
            <a:pPr marL="0">
              <a:buFont typeface="Arial" panose="020B0604020202020204" pitchFamily="34" charset="0"/>
              <a:buChar char="•"/>
            </a:pPr>
            <a:endParaRPr lang="en-US" sz="1400" kern="1200" dirty="0">
              <a:latin typeface="+mn-lt"/>
              <a:ea typeface="+mn-ea"/>
              <a:cs typeface="+mn-cs"/>
            </a:endParaRPr>
          </a:p>
        </p:txBody>
      </p:sp>
    </p:spTree>
    <p:extLst>
      <p:ext uri="{BB962C8B-B14F-4D97-AF65-F5344CB8AC3E}">
        <p14:creationId xmlns:p14="http://schemas.microsoft.com/office/powerpoint/2010/main" val="659230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4" name="Rectangle 93">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le of raspberries&#10;&#10;Description automatically generated">
            <a:extLst>
              <a:ext uri="{FF2B5EF4-FFF2-40B4-BE49-F238E27FC236}">
                <a16:creationId xmlns:a16="http://schemas.microsoft.com/office/drawing/2014/main" id="{5B077F4B-F368-DD4A-BD3A-8835AC867DDB}"/>
              </a:ext>
            </a:extLst>
          </p:cNvPr>
          <p:cNvPicPr>
            <a:picLocks noChangeAspect="1"/>
          </p:cNvPicPr>
          <p:nvPr/>
        </p:nvPicPr>
        <p:blipFill rotWithShape="1">
          <a:blip r:embed="rId3">
            <a:alphaModFix amt="70000"/>
          </a:blip>
          <a:srcRect t="13520" b="1893"/>
          <a:stretch/>
        </p:blipFill>
        <p:spPr>
          <a:xfrm>
            <a:off x="19" y="0"/>
            <a:ext cx="12191981" cy="6857990"/>
          </a:xfrm>
          <a:prstGeom prst="rect">
            <a:avLst/>
          </a:prstGeom>
        </p:spPr>
      </p:pic>
      <p:sp>
        <p:nvSpPr>
          <p:cNvPr id="96"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327777" y="343104"/>
            <a:ext cx="975050" cy="84050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pic>
        <p:nvPicPr>
          <p:cNvPr id="6" name="Picture 5" descr="A picture containing fruit, berry, close&#10;&#10;Description automatically generated">
            <a:extLst>
              <a:ext uri="{FF2B5EF4-FFF2-40B4-BE49-F238E27FC236}">
                <a16:creationId xmlns:a16="http://schemas.microsoft.com/office/drawing/2014/main" id="{ADEB413D-D65B-324F-950E-75792EC4F88B}"/>
              </a:ext>
            </a:extLst>
          </p:cNvPr>
          <p:cNvPicPr>
            <a:picLocks noChangeAspect="1"/>
          </p:cNvPicPr>
          <p:nvPr/>
        </p:nvPicPr>
        <p:blipFill rotWithShape="1">
          <a:blip r:embed="rId4">
            <a:extLst>
              <a:ext uri="{28A0092B-C50C-407E-A947-70E740481C1C}">
                <a14:useLocalDpi xmlns:a14="http://schemas.microsoft.com/office/drawing/2010/main" val="0"/>
              </a:ext>
            </a:extLst>
          </a:blip>
          <a:srcRect l="5113" r="17977" b="-4"/>
          <a:stretch/>
        </p:blipFill>
        <p:spPr>
          <a:xfrm>
            <a:off x="443660" y="832340"/>
            <a:ext cx="1570813" cy="1363363"/>
          </a:xfrm>
          <a:custGeom>
            <a:avLst/>
            <a:gdLst/>
            <a:ahLst/>
            <a:cxnLst/>
            <a:rect l="l" t="t" r="r" b="b"/>
            <a:pathLst>
              <a:path w="1570813" h="1363363">
                <a:moveTo>
                  <a:pt x="452248" y="0"/>
                </a:moveTo>
                <a:cubicBezTo>
                  <a:pt x="1118566" y="0"/>
                  <a:pt x="1118566" y="0"/>
                  <a:pt x="1118566" y="0"/>
                </a:cubicBezTo>
                <a:cubicBezTo>
                  <a:pt x="1160301" y="0"/>
                  <a:pt x="1200597" y="22535"/>
                  <a:pt x="1220745" y="59154"/>
                </a:cubicBezTo>
                <a:cubicBezTo>
                  <a:pt x="1554623" y="623936"/>
                  <a:pt x="1554623" y="623936"/>
                  <a:pt x="1554623" y="623936"/>
                </a:cubicBezTo>
                <a:cubicBezTo>
                  <a:pt x="1576210" y="659147"/>
                  <a:pt x="1576210" y="704217"/>
                  <a:pt x="1554623" y="739427"/>
                </a:cubicBezTo>
                <a:cubicBezTo>
                  <a:pt x="1220745" y="1304209"/>
                  <a:pt x="1220745" y="1304209"/>
                  <a:pt x="1220745" y="1304209"/>
                </a:cubicBezTo>
                <a:cubicBezTo>
                  <a:pt x="1200597" y="1340828"/>
                  <a:pt x="1160301" y="1363363"/>
                  <a:pt x="1118566" y="1363363"/>
                </a:cubicBezTo>
                <a:cubicBezTo>
                  <a:pt x="452248" y="1363363"/>
                  <a:pt x="452248" y="1363363"/>
                  <a:pt x="452248" y="1363363"/>
                </a:cubicBezTo>
                <a:cubicBezTo>
                  <a:pt x="409074" y="1363363"/>
                  <a:pt x="370218" y="1340828"/>
                  <a:pt x="348631" y="1304209"/>
                </a:cubicBezTo>
                <a:cubicBezTo>
                  <a:pt x="16191" y="739427"/>
                  <a:pt x="16191" y="739427"/>
                  <a:pt x="16191" y="739427"/>
                </a:cubicBezTo>
                <a:cubicBezTo>
                  <a:pt x="-5396" y="704217"/>
                  <a:pt x="-5396" y="659147"/>
                  <a:pt x="16191" y="623936"/>
                </a:cubicBezTo>
                <a:cubicBezTo>
                  <a:pt x="348631" y="59154"/>
                  <a:pt x="348631" y="59154"/>
                  <a:pt x="348631" y="59154"/>
                </a:cubicBezTo>
                <a:cubicBezTo>
                  <a:pt x="370218" y="22535"/>
                  <a:pt x="409074" y="0"/>
                  <a:pt x="452248" y="0"/>
                </a:cubicBezTo>
                <a:close/>
              </a:path>
            </a:pathLst>
          </a:custGeom>
          <a:ln w="63500">
            <a:solidFill>
              <a:schemeClr val="tx1">
                <a:alpha val="80000"/>
              </a:schemeClr>
            </a:solidFill>
          </a:ln>
        </p:spPr>
      </p:pic>
      <p:sp>
        <p:nvSpPr>
          <p:cNvPr id="98"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769451" y="970414"/>
            <a:ext cx="616956" cy="53182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Text Placeholder 2">
            <a:extLst>
              <a:ext uri="{FF2B5EF4-FFF2-40B4-BE49-F238E27FC236}">
                <a16:creationId xmlns:a16="http://schemas.microsoft.com/office/drawing/2014/main" id="{321ED3F0-5D34-9C4C-A151-F72726B51769}"/>
              </a:ext>
            </a:extLst>
          </p:cNvPr>
          <p:cNvSpPr>
            <a:spLocks noGrp="1"/>
          </p:cNvSpPr>
          <p:nvPr>
            <p:ph idx="1"/>
          </p:nvPr>
        </p:nvSpPr>
        <p:spPr>
          <a:xfrm>
            <a:off x="3737073" y="995240"/>
            <a:ext cx="6020681" cy="4867519"/>
          </a:xfrm>
          <a:solidFill>
            <a:schemeClr val="bg1">
              <a:alpha val="48347"/>
            </a:schemeClr>
          </a:solidFill>
        </p:spPr>
        <p:txBody>
          <a:bodyPr>
            <a:normAutofit/>
          </a:bodyPr>
          <a:lstStyle/>
          <a:p>
            <a:pPr marL="0" indent="0">
              <a:buNone/>
            </a:pPr>
            <a:r>
              <a:rPr lang="en-US" sz="1900" b="1" dirty="0"/>
              <a:t>Raspberry Ketones, </a:t>
            </a:r>
            <a:r>
              <a:rPr lang="en-US" sz="1900" dirty="0"/>
              <a:t>the compound that gives raspberries their distinct smell, are rich in antioxidant compounds, like proanthocyanins and ellagic acid that may help fight inflammation and cellular damage. The anti-inflammatory effects of berries include a reduction in NF-kB signaling that may be secondary to reduced oxidative stress, a down-regulation of TLR4 signaling, and an increase in Nrf2</a:t>
            </a:r>
          </a:p>
          <a:p>
            <a:pPr marL="0" indent="0">
              <a:buNone/>
            </a:pPr>
            <a:r>
              <a:rPr lang="en-US" sz="1000" dirty="0">
                <a:solidFill>
                  <a:srgbClr val="0070C0"/>
                </a:solidFill>
                <a:hlinkClick r:id="rId5">
                  <a:extLst>
                    <a:ext uri="{A12FA001-AC4F-418D-AE19-62706E023703}">
                      <ahyp:hlinkClr xmlns:ahyp="http://schemas.microsoft.com/office/drawing/2018/hyperlinkcolor" val="tx"/>
                    </a:ext>
                  </a:extLst>
                </a:hlinkClick>
              </a:rPr>
              <a:t>https://www.ncbi.nlm.nih.gov/labs/pmc/articles/PMC3976556/</a:t>
            </a:r>
            <a:r>
              <a:rPr lang="en-US" sz="1000" dirty="0">
                <a:solidFill>
                  <a:srgbClr val="0070C0"/>
                </a:solidFill>
              </a:rPr>
              <a:t> </a:t>
            </a:r>
          </a:p>
          <a:p>
            <a:pPr marL="0" indent="0">
              <a:buNone/>
            </a:pPr>
            <a:endParaRPr lang="en-US" sz="1900" dirty="0"/>
          </a:p>
          <a:p>
            <a:pPr marL="0" indent="0">
              <a:buNone/>
            </a:pPr>
            <a:r>
              <a:rPr lang="en-US" sz="1900" b="1" dirty="0"/>
              <a:t>D-Ribose</a:t>
            </a:r>
            <a:r>
              <a:rPr lang="en-US" sz="1900" dirty="0"/>
              <a:t>, a type of simple sugar that the body makes, is an essential compound of ATP. ATP is an important mediator of inflammation associated with systemic damage and toxicity.  </a:t>
            </a:r>
          </a:p>
          <a:p>
            <a:pPr marL="0" indent="0">
              <a:buNone/>
            </a:pPr>
            <a:r>
              <a:rPr lang="en-US" sz="1000" dirty="0">
                <a:solidFill>
                  <a:srgbClr val="0070C0"/>
                </a:solidFill>
                <a:hlinkClick r:id="rId5">
                  <a:extLst>
                    <a:ext uri="{A12FA001-AC4F-418D-AE19-62706E023703}">
                      <ahyp:hlinkClr xmlns:ahyp="http://schemas.microsoft.com/office/drawing/2018/hyperlinkcolor" val="tx"/>
                    </a:ext>
                  </a:extLst>
                </a:hlinkClick>
              </a:rPr>
              <a:t>https://www.ncbi.nlm.nih.gov/labs/pmc/articles/PMC3976556/</a:t>
            </a:r>
            <a:r>
              <a:rPr lang="en-US" sz="1000" dirty="0">
                <a:solidFill>
                  <a:srgbClr val="0070C0"/>
                </a:solidFill>
              </a:rPr>
              <a:t> </a:t>
            </a:r>
          </a:p>
        </p:txBody>
      </p:sp>
    </p:spTree>
    <p:extLst>
      <p:ext uri="{BB962C8B-B14F-4D97-AF65-F5344CB8AC3E}">
        <p14:creationId xmlns:p14="http://schemas.microsoft.com/office/powerpoint/2010/main" val="150765009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B57EA70-2612-AB45-8A31-98CD0D5B84C2}"/>
              </a:ext>
            </a:extLst>
          </p:cNvPr>
          <p:cNvPicPr>
            <a:picLocks noChangeAspect="1"/>
          </p:cNvPicPr>
          <p:nvPr/>
        </p:nvPicPr>
        <p:blipFill rotWithShape="1">
          <a:blip r:embed="rId2"/>
          <a:srcRect t="1623" r="2" b="9500"/>
          <a:stretch/>
        </p:blipFill>
        <p:spPr>
          <a:xfrm>
            <a:off x="-2" y="10"/>
            <a:ext cx="5779884" cy="3428990"/>
          </a:xfrm>
          <a:prstGeom prst="rect">
            <a:avLst/>
          </a:prstGeom>
        </p:spPr>
      </p:pic>
      <p:grpSp>
        <p:nvGrpSpPr>
          <p:cNvPr id="44" name="Group 43">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45" name="Rectangle 4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a:extLst>
              <a:ext uri="{FF2B5EF4-FFF2-40B4-BE49-F238E27FC236}">
                <a16:creationId xmlns:a16="http://schemas.microsoft.com/office/drawing/2014/main" id="{09C25BBB-5134-AA4F-B7AC-98268E38B4FB}"/>
              </a:ext>
            </a:extLst>
          </p:cNvPr>
          <p:cNvPicPr>
            <a:picLocks noChangeAspect="1"/>
          </p:cNvPicPr>
          <p:nvPr/>
        </p:nvPicPr>
        <p:blipFill rotWithShape="1">
          <a:blip r:embed="rId3"/>
          <a:srcRect t="10787" r="2" b="2"/>
          <a:stretch/>
        </p:blipFill>
        <p:spPr>
          <a:xfrm>
            <a:off x="-2" y="3429000"/>
            <a:ext cx="5779884" cy="3429000"/>
          </a:xfrm>
          <a:prstGeom prst="rect">
            <a:avLst/>
          </a:prstGeom>
        </p:spPr>
      </p:pic>
      <p:sp>
        <p:nvSpPr>
          <p:cNvPr id="3" name="Text Placeholder 2">
            <a:extLst>
              <a:ext uri="{FF2B5EF4-FFF2-40B4-BE49-F238E27FC236}">
                <a16:creationId xmlns:a16="http://schemas.microsoft.com/office/drawing/2014/main" id="{F9455D4F-2908-D34A-B04A-A60563B2B9B8}"/>
              </a:ext>
            </a:extLst>
          </p:cNvPr>
          <p:cNvSpPr>
            <a:spLocks noGrp="1"/>
          </p:cNvSpPr>
          <p:nvPr>
            <p:ph idx="1"/>
          </p:nvPr>
        </p:nvSpPr>
        <p:spPr>
          <a:xfrm>
            <a:off x="6412120" y="550058"/>
            <a:ext cx="5136412" cy="6271059"/>
          </a:xfrm>
        </p:spPr>
        <p:txBody>
          <a:bodyPr>
            <a:normAutofit/>
          </a:bodyPr>
          <a:lstStyle/>
          <a:p>
            <a:pPr marL="0" indent="0">
              <a:lnSpc>
                <a:spcPct val="100000"/>
              </a:lnSpc>
              <a:buNone/>
            </a:pPr>
            <a:r>
              <a:rPr lang="en-US" sz="1800" b="1" dirty="0"/>
              <a:t>Apple Cider Vinegar</a:t>
            </a:r>
            <a:r>
              <a:rPr lang="en-US" sz="1800" dirty="0"/>
              <a:t>, made from fermented apples, may have an effect on asthma and alleviate the symptoms of the chronic breathing condition by preventing the release of pro-inflammatory cytokines. Apple cider vinegar contains many compounds with antioxidant properties, the most potent of which is acetic acid. Antioxidants protect cells from free radicals that cause damage to cell DNA. The compounds in apple cider vinegar convert superoxide and other harmful free radicals into less harmful oxygen</a:t>
            </a:r>
          </a:p>
          <a:p>
            <a:pPr marL="0" indent="0">
              <a:buNone/>
            </a:pPr>
            <a:r>
              <a:rPr lang="en-US" sz="1200" dirty="0">
                <a:hlinkClick r:id="rId4"/>
              </a:rPr>
              <a:t>https://centersforrespiratoryhealth.com/blog/apple-cider-vinegar-and-copd/</a:t>
            </a:r>
            <a:r>
              <a:rPr lang="en-US" sz="1200" dirty="0"/>
              <a:t> </a:t>
            </a:r>
          </a:p>
          <a:p>
            <a:pPr marL="0" indent="0">
              <a:lnSpc>
                <a:spcPct val="100000"/>
              </a:lnSpc>
              <a:buNone/>
            </a:pPr>
            <a:r>
              <a:rPr lang="en-US" sz="1800" b="1" dirty="0"/>
              <a:t>Aloe Vera </a:t>
            </a:r>
            <a:r>
              <a:rPr lang="en-US" sz="1800" dirty="0"/>
              <a:t>It also substances that inhibit inflammation such as </a:t>
            </a:r>
            <a:r>
              <a:rPr lang="en-US" sz="1800" dirty="0" err="1"/>
              <a:t>Campesterol</a:t>
            </a:r>
            <a:r>
              <a:rPr lang="en-US" sz="1800" dirty="0"/>
              <a:t>, B-Sitosterol, </a:t>
            </a:r>
            <a:r>
              <a:rPr lang="en-US" sz="1800" dirty="0" err="1"/>
              <a:t>bradykinase</a:t>
            </a:r>
            <a:r>
              <a:rPr lang="en-US" sz="1800" dirty="0"/>
              <a:t>, </a:t>
            </a:r>
            <a:r>
              <a:rPr lang="en-US" sz="1800" dirty="0" err="1"/>
              <a:t>phyto</a:t>
            </a:r>
            <a:r>
              <a:rPr lang="en-US" sz="1800" dirty="0"/>
              <a:t> steroids and Lupeol. Aloe </a:t>
            </a:r>
            <a:r>
              <a:rPr lang="en-US" sz="1800" dirty="0" err="1"/>
              <a:t>vera</a:t>
            </a:r>
            <a:r>
              <a:rPr lang="en-US" sz="1800" dirty="0"/>
              <a:t> is advantageous in terms of reducing the severity of asthma symptoms as well as increasing the removal of particles that are responsible for asthma triggers</a:t>
            </a:r>
            <a:endParaRPr lang="en-US" sz="1400" dirty="0"/>
          </a:p>
          <a:p>
            <a:pPr marL="0" indent="0">
              <a:buNone/>
            </a:pPr>
            <a:r>
              <a:rPr lang="en-US" sz="1200" dirty="0">
                <a:hlinkClick r:id="rId5"/>
              </a:rPr>
              <a:t>https://pubmed.ncbi.nlm.nih.gov/14817495/</a:t>
            </a:r>
            <a:r>
              <a:rPr lang="en-US" sz="1200" dirty="0"/>
              <a:t> </a:t>
            </a:r>
          </a:p>
        </p:txBody>
      </p:sp>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741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52E94-805B-4149-9E80-60DCFC2809FA}"/>
              </a:ext>
            </a:extLst>
          </p:cNvPr>
          <p:cNvSpPr>
            <a:spLocks noGrp="1"/>
          </p:cNvSpPr>
          <p:nvPr>
            <p:ph type="title"/>
          </p:nvPr>
        </p:nvSpPr>
        <p:spPr/>
        <p:txBody>
          <a:bodyPr/>
          <a:lstStyle/>
          <a:p>
            <a:r>
              <a:rPr lang="en-US" b="1" dirty="0"/>
              <a:t>CERTIFICATIONS</a:t>
            </a:r>
            <a:r>
              <a:rPr lang="en-US" dirty="0"/>
              <a:t> </a:t>
            </a:r>
          </a:p>
        </p:txBody>
      </p:sp>
      <p:sp>
        <p:nvSpPr>
          <p:cNvPr id="3" name="Content Placeholder 2">
            <a:extLst>
              <a:ext uri="{FF2B5EF4-FFF2-40B4-BE49-F238E27FC236}">
                <a16:creationId xmlns:a16="http://schemas.microsoft.com/office/drawing/2014/main" id="{0459AAF2-128F-D040-8DB5-787D1FA6A5ED}"/>
              </a:ext>
            </a:extLst>
          </p:cNvPr>
          <p:cNvSpPr>
            <a:spLocks noGrp="1"/>
          </p:cNvSpPr>
          <p:nvPr>
            <p:ph idx="1"/>
          </p:nvPr>
        </p:nvSpPr>
        <p:spPr/>
        <p:txBody>
          <a:bodyPr/>
          <a:lstStyle/>
          <a:p>
            <a:pPr marL="0" indent="0">
              <a:buNone/>
            </a:pPr>
            <a:r>
              <a:rPr lang="en-US" dirty="0"/>
              <a:t>All ingredients included in the blends are </a:t>
            </a:r>
            <a:r>
              <a:rPr lang="en-US" b="1" dirty="0"/>
              <a:t>non-GMO, gluten-free, USDA organic, cruelty-free,</a:t>
            </a:r>
            <a:r>
              <a:rPr lang="en-US" dirty="0"/>
              <a:t> </a:t>
            </a:r>
            <a:r>
              <a:rPr lang="en-US" b="1" dirty="0"/>
              <a:t>vegan, dairy-free, and BSCG Certified drug free.  </a:t>
            </a:r>
            <a:endParaRPr lang="en-US" dirty="0"/>
          </a:p>
        </p:txBody>
      </p:sp>
      <p:pic>
        <p:nvPicPr>
          <p:cNvPr id="4" name="Picture 3">
            <a:extLst>
              <a:ext uri="{FF2B5EF4-FFF2-40B4-BE49-F238E27FC236}">
                <a16:creationId xmlns:a16="http://schemas.microsoft.com/office/drawing/2014/main" id="{300FB1A1-5057-7D4A-A2DB-3718FF23D67B}"/>
              </a:ext>
            </a:extLst>
          </p:cNvPr>
          <p:cNvPicPr>
            <a:picLocks noChangeAspect="1"/>
          </p:cNvPicPr>
          <p:nvPr/>
        </p:nvPicPr>
        <p:blipFill>
          <a:blip r:embed="rId2"/>
          <a:stretch>
            <a:fillRect/>
          </a:stretch>
        </p:blipFill>
        <p:spPr>
          <a:xfrm>
            <a:off x="838200" y="3429000"/>
            <a:ext cx="1603991" cy="995580"/>
          </a:xfrm>
          <a:prstGeom prst="rect">
            <a:avLst/>
          </a:prstGeom>
        </p:spPr>
      </p:pic>
      <p:pic>
        <p:nvPicPr>
          <p:cNvPr id="5" name="Picture 4">
            <a:extLst>
              <a:ext uri="{FF2B5EF4-FFF2-40B4-BE49-F238E27FC236}">
                <a16:creationId xmlns:a16="http://schemas.microsoft.com/office/drawing/2014/main" id="{6E2FF3E8-419E-3C4D-AA10-C18407F1CE83}"/>
              </a:ext>
            </a:extLst>
          </p:cNvPr>
          <p:cNvPicPr>
            <a:picLocks noChangeAspect="1"/>
          </p:cNvPicPr>
          <p:nvPr/>
        </p:nvPicPr>
        <p:blipFill>
          <a:blip r:embed="rId3"/>
          <a:stretch>
            <a:fillRect/>
          </a:stretch>
        </p:blipFill>
        <p:spPr>
          <a:xfrm>
            <a:off x="3234078" y="3349407"/>
            <a:ext cx="1239370" cy="1239370"/>
          </a:xfrm>
          <a:prstGeom prst="rect">
            <a:avLst/>
          </a:prstGeom>
        </p:spPr>
      </p:pic>
      <p:pic>
        <p:nvPicPr>
          <p:cNvPr id="7" name="Picture 6">
            <a:extLst>
              <a:ext uri="{FF2B5EF4-FFF2-40B4-BE49-F238E27FC236}">
                <a16:creationId xmlns:a16="http://schemas.microsoft.com/office/drawing/2014/main" id="{069FE2E4-5E2A-7A42-8B1E-D120A410724D}"/>
              </a:ext>
            </a:extLst>
          </p:cNvPr>
          <p:cNvPicPr>
            <a:picLocks noChangeAspect="1"/>
          </p:cNvPicPr>
          <p:nvPr/>
        </p:nvPicPr>
        <p:blipFill>
          <a:blip r:embed="rId4"/>
          <a:stretch>
            <a:fillRect/>
          </a:stretch>
        </p:blipFill>
        <p:spPr>
          <a:xfrm>
            <a:off x="6965126" y="4933490"/>
            <a:ext cx="1464306" cy="1466340"/>
          </a:xfrm>
          <a:prstGeom prst="rect">
            <a:avLst/>
          </a:prstGeom>
        </p:spPr>
      </p:pic>
      <p:pic>
        <p:nvPicPr>
          <p:cNvPr id="9" name="Picture 8">
            <a:extLst>
              <a:ext uri="{FF2B5EF4-FFF2-40B4-BE49-F238E27FC236}">
                <a16:creationId xmlns:a16="http://schemas.microsoft.com/office/drawing/2014/main" id="{6A9E1C9F-AEAB-F842-9C00-50F1DE7D92C5}"/>
              </a:ext>
            </a:extLst>
          </p:cNvPr>
          <p:cNvPicPr>
            <a:picLocks noChangeAspect="1"/>
          </p:cNvPicPr>
          <p:nvPr/>
        </p:nvPicPr>
        <p:blipFill>
          <a:blip r:embed="rId5"/>
          <a:stretch>
            <a:fillRect/>
          </a:stretch>
        </p:blipFill>
        <p:spPr>
          <a:xfrm>
            <a:off x="6869326" y="3219608"/>
            <a:ext cx="2513726" cy="1466340"/>
          </a:xfrm>
          <a:prstGeom prst="rect">
            <a:avLst/>
          </a:prstGeom>
        </p:spPr>
      </p:pic>
      <p:pic>
        <p:nvPicPr>
          <p:cNvPr id="10" name="Picture 9">
            <a:extLst>
              <a:ext uri="{FF2B5EF4-FFF2-40B4-BE49-F238E27FC236}">
                <a16:creationId xmlns:a16="http://schemas.microsoft.com/office/drawing/2014/main" id="{6B0B84C2-EEBB-7845-A6DF-537772E24E91}"/>
              </a:ext>
            </a:extLst>
          </p:cNvPr>
          <p:cNvPicPr>
            <a:picLocks noChangeAspect="1"/>
          </p:cNvPicPr>
          <p:nvPr/>
        </p:nvPicPr>
        <p:blipFill>
          <a:blip r:embed="rId6"/>
          <a:stretch>
            <a:fillRect/>
          </a:stretch>
        </p:blipFill>
        <p:spPr>
          <a:xfrm>
            <a:off x="9383052" y="3219608"/>
            <a:ext cx="1612302" cy="1612302"/>
          </a:xfrm>
          <a:prstGeom prst="rect">
            <a:avLst/>
          </a:prstGeom>
        </p:spPr>
      </p:pic>
      <p:pic>
        <p:nvPicPr>
          <p:cNvPr id="11" name="Picture 10">
            <a:extLst>
              <a:ext uri="{FF2B5EF4-FFF2-40B4-BE49-F238E27FC236}">
                <a16:creationId xmlns:a16="http://schemas.microsoft.com/office/drawing/2014/main" id="{C78A74B4-7FEC-A845-99B4-12366B9B749C}"/>
              </a:ext>
            </a:extLst>
          </p:cNvPr>
          <p:cNvPicPr>
            <a:picLocks noChangeAspect="1"/>
          </p:cNvPicPr>
          <p:nvPr/>
        </p:nvPicPr>
        <p:blipFill>
          <a:blip r:embed="rId7"/>
          <a:stretch>
            <a:fillRect/>
          </a:stretch>
        </p:blipFill>
        <p:spPr>
          <a:xfrm>
            <a:off x="4123444" y="5068895"/>
            <a:ext cx="1381620" cy="1381620"/>
          </a:xfrm>
          <a:prstGeom prst="rect">
            <a:avLst/>
          </a:prstGeom>
        </p:spPr>
      </p:pic>
      <p:pic>
        <p:nvPicPr>
          <p:cNvPr id="16" name="Content Placeholder 3">
            <a:extLst>
              <a:ext uri="{FF2B5EF4-FFF2-40B4-BE49-F238E27FC236}">
                <a16:creationId xmlns:a16="http://schemas.microsoft.com/office/drawing/2014/main" id="{41B98527-0424-0343-870A-7ABF9AEF4E58}"/>
              </a:ext>
            </a:extLst>
          </p:cNvPr>
          <p:cNvPicPr>
            <a:picLocks noChangeAspect="1"/>
          </p:cNvPicPr>
          <p:nvPr/>
        </p:nvPicPr>
        <p:blipFill>
          <a:blip r:embed="rId8"/>
          <a:stretch>
            <a:fillRect/>
          </a:stretch>
        </p:blipFill>
        <p:spPr>
          <a:xfrm>
            <a:off x="4896940" y="2870906"/>
            <a:ext cx="2260776" cy="2260776"/>
          </a:xfrm>
          <a:prstGeom prst="rect">
            <a:avLst/>
          </a:prstGeom>
        </p:spPr>
      </p:pic>
    </p:spTree>
    <p:extLst>
      <p:ext uri="{BB962C8B-B14F-4D97-AF65-F5344CB8AC3E}">
        <p14:creationId xmlns:p14="http://schemas.microsoft.com/office/powerpoint/2010/main" val="92902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9EB9B-1F60-4F43-8747-4981355CAE28}"/>
              </a:ext>
            </a:extLst>
          </p:cNvPr>
          <p:cNvSpPr>
            <a:spLocks noGrp="1"/>
          </p:cNvSpPr>
          <p:nvPr>
            <p:ph type="title"/>
          </p:nvPr>
        </p:nvSpPr>
        <p:spPr>
          <a:xfrm>
            <a:off x="5169386" y="218257"/>
            <a:ext cx="5291663" cy="1597570"/>
          </a:xfrm>
        </p:spPr>
        <p:txBody>
          <a:bodyPr anchor="b">
            <a:normAutofit/>
          </a:bodyPr>
          <a:lstStyle/>
          <a:p>
            <a:r>
              <a:rPr lang="en-US" sz="4800" dirty="0"/>
              <a:t>	References </a:t>
            </a:r>
          </a:p>
        </p:txBody>
      </p:sp>
      <p:graphicFrame>
        <p:nvGraphicFramePr>
          <p:cNvPr id="5" name="Content Placeholder 2">
            <a:extLst>
              <a:ext uri="{FF2B5EF4-FFF2-40B4-BE49-F238E27FC236}">
                <a16:creationId xmlns:a16="http://schemas.microsoft.com/office/drawing/2014/main" id="{F2B72801-0119-4EB1-826A-37CEEBBF84D4}"/>
              </a:ext>
            </a:extLst>
          </p:cNvPr>
          <p:cNvGraphicFramePr>
            <a:graphicFrameLocks noGrp="1"/>
          </p:cNvGraphicFramePr>
          <p:nvPr>
            <p:ph idx="1"/>
            <p:extLst>
              <p:ext uri="{D42A27DB-BD31-4B8C-83A1-F6EECF244321}">
                <p14:modId xmlns:p14="http://schemas.microsoft.com/office/powerpoint/2010/main" val="2908897736"/>
              </p:ext>
            </p:extLst>
          </p:nvPr>
        </p:nvGraphicFramePr>
        <p:xfrm>
          <a:off x="6158789" y="2088109"/>
          <a:ext cx="5291663" cy="3752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10" descr="Content Placeholder 10">
            <a:extLst>
              <a:ext uri="{FF2B5EF4-FFF2-40B4-BE49-F238E27FC236}">
                <a16:creationId xmlns:a16="http://schemas.microsoft.com/office/drawing/2014/main" id="{45D02DEE-8B38-D544-AB5B-5B958BE0C8C1}"/>
              </a:ext>
            </a:extLst>
          </p:cNvPr>
          <p:cNvPicPr>
            <a:picLocks noChangeAspect="1"/>
          </p:cNvPicPr>
          <p:nvPr/>
        </p:nvPicPr>
        <p:blipFill>
          <a:blip r:embed="rId7"/>
          <a:stretch>
            <a:fillRect/>
          </a:stretch>
        </p:blipFill>
        <p:spPr>
          <a:xfrm>
            <a:off x="326656" y="1568567"/>
            <a:ext cx="5053123" cy="4396159"/>
          </a:xfrm>
          <a:prstGeom prst="rect">
            <a:avLst/>
          </a:prstGeom>
          <a:ln w="12700">
            <a:miter lim="400000"/>
          </a:ln>
        </p:spPr>
      </p:pic>
    </p:spTree>
    <p:extLst>
      <p:ext uri="{BB962C8B-B14F-4D97-AF65-F5344CB8AC3E}">
        <p14:creationId xmlns:p14="http://schemas.microsoft.com/office/powerpoint/2010/main" val="869367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0D5D19D-0789-4518-B5DC-D47ADF69D2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C50EE0-81D1-5D46-A4CA-33A36A0752A7}"/>
              </a:ext>
            </a:extLst>
          </p:cNvPr>
          <p:cNvSpPr>
            <a:spLocks noGrp="1"/>
          </p:cNvSpPr>
          <p:nvPr>
            <p:ph type="title"/>
          </p:nvPr>
        </p:nvSpPr>
        <p:spPr>
          <a:xfrm>
            <a:off x="1113810" y="2297247"/>
            <a:ext cx="4036334" cy="2387600"/>
          </a:xfrm>
        </p:spPr>
        <p:txBody>
          <a:bodyPr vert="horz" lIns="91440" tIns="45720" rIns="91440" bIns="45720" rtlCol="0" anchor="t">
            <a:normAutofit/>
          </a:bodyPr>
          <a:lstStyle/>
          <a:p>
            <a:r>
              <a:rPr lang="en-US" sz="5400" dirty="0"/>
              <a:t>Thank you for joining us today!</a:t>
            </a:r>
          </a:p>
        </p:txBody>
      </p:sp>
      <p:grpSp>
        <p:nvGrpSpPr>
          <p:cNvPr id="33" name="Group 3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54317"/>
            <a:ext cx="731521" cy="673460"/>
            <a:chOff x="3940602" y="308034"/>
            <a:chExt cx="2116791" cy="3428999"/>
          </a:xfrm>
          <a:solidFill>
            <a:schemeClr val="accent4"/>
          </a:solidFill>
        </p:grpSpPr>
        <p:sp>
          <p:nvSpPr>
            <p:cNvPr id="34" name="Rectangle 3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3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10" descr="Content Placeholder 10">
            <a:extLst>
              <a:ext uri="{FF2B5EF4-FFF2-40B4-BE49-F238E27FC236}">
                <a16:creationId xmlns:a16="http://schemas.microsoft.com/office/drawing/2014/main" id="{1ED5F567-6ADD-864D-95E7-1B9C9272C43F}"/>
              </a:ext>
            </a:extLst>
          </p:cNvPr>
          <p:cNvPicPr>
            <a:picLocks noChangeAspect="1"/>
          </p:cNvPicPr>
          <p:nvPr/>
        </p:nvPicPr>
        <p:blipFill rotWithShape="1">
          <a:blip r:embed="rId2"/>
          <a:srcRect l="8066" r="3815" b="-2"/>
          <a:stretch/>
        </p:blipFill>
        <p:spPr>
          <a:xfrm>
            <a:off x="5922492" y="666728"/>
            <a:ext cx="5536001" cy="5465791"/>
          </a:xfrm>
          <a:prstGeom prst="rect">
            <a:avLst/>
          </a:prstGeom>
        </p:spPr>
      </p:pic>
    </p:spTree>
    <p:extLst>
      <p:ext uri="{BB962C8B-B14F-4D97-AF65-F5344CB8AC3E}">
        <p14:creationId xmlns:p14="http://schemas.microsoft.com/office/powerpoint/2010/main" val="3069406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70"/>
          <p:cNvSpPr/>
          <p:nvPr/>
        </p:nvSpPr>
        <p:spPr>
          <a:xfrm>
            <a:off x="-1" y="0"/>
            <a:ext cx="121916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50" name="Picture 4" descr="Picture 4"/>
          <p:cNvPicPr>
            <a:picLocks noChangeAspect="1"/>
          </p:cNvPicPr>
          <p:nvPr/>
        </p:nvPicPr>
        <p:blipFill>
          <a:blip r:embed="rId3">
            <a:alphaModFix amt="70000"/>
          </a:blip>
          <a:srcRect t="18356" b="24887"/>
          <a:stretch>
            <a:fillRect/>
          </a:stretch>
        </p:blipFill>
        <p:spPr>
          <a:xfrm>
            <a:off x="3132038" y="2041"/>
            <a:ext cx="9059658" cy="6855959"/>
          </a:xfrm>
          <a:prstGeom prst="rect">
            <a:avLst/>
          </a:prstGeom>
          <a:ln w="12700">
            <a:miter lim="400000"/>
          </a:ln>
        </p:spPr>
      </p:pic>
      <p:sp>
        <p:nvSpPr>
          <p:cNvPr id="151" name="Title 1"/>
          <p:cNvSpPr txBox="1">
            <a:spLocks noGrp="1"/>
          </p:cNvSpPr>
          <p:nvPr>
            <p:ph type="title"/>
          </p:nvPr>
        </p:nvSpPr>
        <p:spPr>
          <a:xfrm>
            <a:off x="6556100" y="1099671"/>
            <a:ext cx="4972511" cy="3367554"/>
          </a:xfrm>
          <a:prstGeom prst="rect">
            <a:avLst/>
          </a:prstGeom>
        </p:spPr>
        <p:txBody>
          <a:bodyPr anchor="b"/>
          <a:lstStyle>
            <a:lvl1pPr>
              <a:defRPr sz="6600">
                <a:latin typeface="Baskerville"/>
                <a:ea typeface="Baskerville"/>
                <a:cs typeface="Baskerville"/>
                <a:sym typeface="Baskerville"/>
              </a:defRPr>
            </a:lvl1pPr>
          </a:lstStyle>
          <a:p>
            <a:r>
              <a:rPr dirty="0">
                <a:solidFill>
                  <a:schemeClr val="bg1"/>
                </a:solidFill>
                <a:latin typeface="+mj-lt"/>
              </a:rPr>
              <a:t>Dr. Dori </a:t>
            </a:r>
            <a:r>
              <a:rPr dirty="0" err="1">
                <a:solidFill>
                  <a:schemeClr val="bg1"/>
                </a:solidFill>
                <a:latin typeface="+mj-lt"/>
              </a:rPr>
              <a:t>Naerbo</a:t>
            </a:r>
            <a:r>
              <a:rPr dirty="0">
                <a:solidFill>
                  <a:schemeClr val="bg1"/>
                </a:solidFill>
                <a:latin typeface="+mj-lt"/>
              </a:rPr>
              <a:t>, Ph.D.</a:t>
            </a:r>
            <a:r>
              <a:rPr dirty="0">
                <a:solidFill>
                  <a:schemeClr val="tx1"/>
                </a:solidFill>
                <a:latin typeface="+mj-lt"/>
              </a:rPr>
              <a:t> </a:t>
            </a:r>
          </a:p>
        </p:txBody>
      </p:sp>
      <p:sp>
        <p:nvSpPr>
          <p:cNvPr id="152" name="Freeform: Shape 72"/>
          <p:cNvSpPr/>
          <p:nvPr/>
        </p:nvSpPr>
        <p:spPr>
          <a:xfrm>
            <a:off x="0" y="3"/>
            <a:ext cx="5859484" cy="6857998"/>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9" rIns="45719" anchor="ctr"/>
          <a:lstStyle/>
          <a:p>
            <a:pPr algn="ctr">
              <a:defRPr>
                <a:solidFill>
                  <a:srgbClr val="FFFFFF"/>
                </a:solidFill>
              </a:defRPr>
            </a:pPr>
            <a:endParaRPr/>
          </a:p>
        </p:txBody>
      </p:sp>
      <p:pic>
        <p:nvPicPr>
          <p:cNvPr id="153" name="Picture 2" descr="Picture 2"/>
          <p:cNvPicPr>
            <a:picLocks noChangeAspect="1"/>
          </p:cNvPicPr>
          <p:nvPr/>
        </p:nvPicPr>
        <p:blipFill>
          <a:blip r:embed="rId4"/>
          <a:srcRect l="32099" r="18348"/>
          <a:stretch>
            <a:fillRect/>
          </a:stretch>
        </p:blipFill>
        <p:spPr>
          <a:xfrm>
            <a:off x="0" y="3"/>
            <a:ext cx="6095604" cy="6857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9"/>
                  <a:pt x="11882" y="278"/>
                </a:cubicBezTo>
                <a:lnTo>
                  <a:pt x="11259" y="0"/>
                </a:lnTo>
                <a:lnTo>
                  <a:pt x="0" y="0"/>
                </a:lnTo>
                <a:close/>
                <a:moveTo>
                  <a:pt x="12172" y="0"/>
                </a:moveTo>
                <a:lnTo>
                  <a:pt x="12727" y="278"/>
                </a:lnTo>
                <a:cubicBezTo>
                  <a:pt x="17164" y="2622"/>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54" name="Picture 9" descr="Picture 9"/>
          <p:cNvPicPr>
            <a:picLocks noChangeAspect="1"/>
          </p:cNvPicPr>
          <p:nvPr/>
        </p:nvPicPr>
        <p:blipFill>
          <a:blip r:embed="rId5"/>
          <a:stretch>
            <a:fillRect/>
          </a:stretch>
        </p:blipFill>
        <p:spPr>
          <a:xfrm>
            <a:off x="10306987" y="-127323"/>
            <a:ext cx="2038992" cy="17738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151"/>
                                        </p:tgtEl>
                                        <p:attrNameLst>
                                          <p:attrName>style.visibility</p:attrName>
                                        </p:attrNameLst>
                                      </p:cBhvr>
                                      <p:to>
                                        <p:strVal val="visible"/>
                                      </p:to>
                                    </p:set>
                                    <p:animEffect transition="in" filter="dissolve">
                                      <p:cBhvr>
                                        <p:cTn id="7" dur="7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4" descr="Picture 4"/>
          <p:cNvPicPr>
            <a:picLocks noChangeAspect="1"/>
          </p:cNvPicPr>
          <p:nvPr/>
        </p:nvPicPr>
        <p:blipFill>
          <a:blip r:embed="rId3">
            <a:alphaModFix amt="40000"/>
          </a:blip>
          <a:srcRect r="11794" b="1"/>
          <a:stretch>
            <a:fillRect/>
          </a:stretch>
        </p:blipFill>
        <p:spPr>
          <a:xfrm>
            <a:off x="3132160" y="2041"/>
            <a:ext cx="9059841" cy="6855960"/>
          </a:xfrm>
          <a:prstGeom prst="rect">
            <a:avLst/>
          </a:prstGeom>
          <a:ln w="12700">
            <a:miter lim="400000"/>
          </a:ln>
        </p:spPr>
      </p:pic>
      <p:sp>
        <p:nvSpPr>
          <p:cNvPr id="159" name="Title 1"/>
          <p:cNvSpPr txBox="1">
            <a:spLocks noGrp="1"/>
          </p:cNvSpPr>
          <p:nvPr>
            <p:ph type="title"/>
          </p:nvPr>
        </p:nvSpPr>
        <p:spPr>
          <a:xfrm>
            <a:off x="6657592" y="1539509"/>
            <a:ext cx="4972511" cy="3367554"/>
          </a:xfrm>
          <a:prstGeom prst="rect">
            <a:avLst/>
          </a:prstGeom>
        </p:spPr>
        <p:txBody>
          <a:bodyPr anchor="b"/>
          <a:lstStyle>
            <a:lvl1pPr>
              <a:defRPr sz="5600">
                <a:latin typeface="Baskerville"/>
                <a:ea typeface="Baskerville"/>
                <a:cs typeface="Baskerville"/>
                <a:sym typeface="Baskerville"/>
              </a:defRPr>
            </a:lvl1pPr>
          </a:lstStyle>
          <a:p>
            <a:r>
              <a:rPr dirty="0">
                <a:latin typeface="+mj-lt"/>
              </a:rPr>
              <a:t>Dr. Christina Rahm CEO &amp; Chief Science Officer</a:t>
            </a:r>
          </a:p>
        </p:txBody>
      </p:sp>
      <p:pic>
        <p:nvPicPr>
          <p:cNvPr id="160" name="Picture 2" descr="Picture 2"/>
          <p:cNvPicPr>
            <a:picLocks noChangeAspect="1"/>
          </p:cNvPicPr>
          <p:nvPr/>
        </p:nvPicPr>
        <p:blipFill>
          <a:blip r:embed="rId4"/>
          <a:srcRect r="2" b="10558"/>
          <a:stretch>
            <a:fillRect/>
          </a:stretch>
        </p:blipFill>
        <p:spPr>
          <a:xfrm>
            <a:off x="0" y="2"/>
            <a:ext cx="6095604"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9"/>
                  <a:pt x="11882" y="278"/>
                </a:cubicBezTo>
                <a:lnTo>
                  <a:pt x="11259" y="0"/>
                </a:lnTo>
                <a:lnTo>
                  <a:pt x="0" y="0"/>
                </a:lnTo>
                <a:close/>
                <a:moveTo>
                  <a:pt x="12172" y="0"/>
                </a:moveTo>
                <a:lnTo>
                  <a:pt x="12727" y="278"/>
                </a:lnTo>
                <a:cubicBezTo>
                  <a:pt x="17164" y="2622"/>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61" name="Picture 3" descr="Picture 3"/>
          <p:cNvPicPr>
            <a:picLocks noChangeAspect="1"/>
          </p:cNvPicPr>
          <p:nvPr/>
        </p:nvPicPr>
        <p:blipFill>
          <a:blip r:embed="rId5"/>
          <a:stretch>
            <a:fillRect/>
          </a:stretch>
        </p:blipFill>
        <p:spPr>
          <a:xfrm>
            <a:off x="10306987" y="-127323"/>
            <a:ext cx="2038992" cy="1773897"/>
          </a:xfrm>
          <a:prstGeom prst="rect">
            <a:avLst/>
          </a:prstGeom>
          <a:ln w="12700">
            <a:miter lim="400000"/>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70"/>
          <p:cNvSpPr/>
          <p:nvPr/>
        </p:nvSpPr>
        <p:spPr>
          <a:xfrm>
            <a:off x="-1" y="0"/>
            <a:ext cx="12191697"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pic>
        <p:nvPicPr>
          <p:cNvPr id="166" name="Picture 20" descr="Picture 20"/>
          <p:cNvPicPr>
            <a:picLocks noChangeAspect="1"/>
          </p:cNvPicPr>
          <p:nvPr/>
        </p:nvPicPr>
        <p:blipFill>
          <a:blip r:embed="rId3">
            <a:alphaModFix amt="50000"/>
          </a:blip>
          <a:srcRect t="29" r="10667"/>
          <a:stretch>
            <a:fillRect/>
          </a:stretch>
        </p:blipFill>
        <p:spPr>
          <a:xfrm>
            <a:off x="2926980" y="0"/>
            <a:ext cx="9264717" cy="6858000"/>
          </a:xfrm>
          <a:prstGeom prst="rect">
            <a:avLst/>
          </a:prstGeom>
          <a:ln w="12700">
            <a:miter lim="400000"/>
          </a:ln>
        </p:spPr>
      </p:pic>
      <p:sp>
        <p:nvSpPr>
          <p:cNvPr id="167" name="Title 1"/>
          <p:cNvSpPr txBox="1">
            <a:spLocks noGrp="1"/>
          </p:cNvSpPr>
          <p:nvPr>
            <p:ph type="title"/>
          </p:nvPr>
        </p:nvSpPr>
        <p:spPr>
          <a:xfrm>
            <a:off x="5859482" y="2944295"/>
            <a:ext cx="5941976" cy="1166551"/>
          </a:xfrm>
          <a:prstGeom prst="rect">
            <a:avLst/>
          </a:prstGeom>
        </p:spPr>
        <p:txBody>
          <a:bodyPr anchor="b"/>
          <a:lstStyle>
            <a:lvl1pPr algn="ctr">
              <a:defRPr sz="5400">
                <a:solidFill>
                  <a:srgbClr val="000000"/>
                </a:solidFill>
                <a:latin typeface="Baskerville"/>
                <a:ea typeface="Baskerville"/>
                <a:cs typeface="Baskerville"/>
                <a:sym typeface="Baskerville"/>
              </a:defRPr>
            </a:lvl1pPr>
          </a:lstStyle>
          <a:p>
            <a:r>
              <a:rPr dirty="0">
                <a:latin typeface="+mj-lt"/>
              </a:rPr>
              <a:t>Dr. Tina </a:t>
            </a:r>
            <a:r>
              <a:rPr dirty="0" err="1">
                <a:latin typeface="+mj-lt"/>
              </a:rPr>
              <a:t>Božičnik</a:t>
            </a:r>
            <a:endParaRPr dirty="0">
              <a:latin typeface="+mj-lt"/>
            </a:endParaRPr>
          </a:p>
        </p:txBody>
      </p:sp>
      <p:sp>
        <p:nvSpPr>
          <p:cNvPr id="168" name="Freeform: Shape 72"/>
          <p:cNvSpPr/>
          <p:nvPr/>
        </p:nvSpPr>
        <p:spPr>
          <a:xfrm>
            <a:off x="-1" y="2"/>
            <a:ext cx="5859485" cy="6857999"/>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9" rIns="45719" anchor="ctr"/>
          <a:lstStyle/>
          <a:p>
            <a:pPr algn="ctr">
              <a:defRPr>
                <a:solidFill>
                  <a:srgbClr val="FFFFFF"/>
                </a:solidFill>
              </a:defRPr>
            </a:pPr>
            <a:endParaRPr/>
          </a:p>
        </p:txBody>
      </p:sp>
      <p:pic>
        <p:nvPicPr>
          <p:cNvPr id="169" name="Picture 19" descr="Picture 19"/>
          <p:cNvPicPr>
            <a:picLocks noChangeAspect="1"/>
          </p:cNvPicPr>
          <p:nvPr/>
        </p:nvPicPr>
        <p:blipFill>
          <a:blip r:embed="rId4"/>
          <a:stretch>
            <a:fillRect/>
          </a:stretch>
        </p:blipFill>
        <p:spPr>
          <a:xfrm>
            <a:off x="10335100" y="171871"/>
            <a:ext cx="2038992" cy="1773898"/>
          </a:xfrm>
          <a:prstGeom prst="rect">
            <a:avLst/>
          </a:prstGeom>
          <a:ln w="12700">
            <a:miter lim="400000"/>
          </a:ln>
        </p:spPr>
      </p:pic>
      <p:pic>
        <p:nvPicPr>
          <p:cNvPr id="170" name="Picture 15" descr="Picture 15"/>
          <p:cNvPicPr>
            <a:picLocks noChangeAspect="1"/>
          </p:cNvPicPr>
          <p:nvPr/>
        </p:nvPicPr>
        <p:blipFill>
          <a:blip r:embed="rId5"/>
          <a:stretch>
            <a:fillRect/>
          </a:stretch>
        </p:blipFill>
        <p:spPr>
          <a:xfrm>
            <a:off x="-1314450" y="-252514"/>
            <a:ext cx="7108471" cy="710847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1000"/>
                                  </p:stCondLst>
                                  <p:iterate>
                                    <p:tmAbs val="0"/>
                                  </p:iterate>
                                  <p:childTnLst>
                                    <p:set>
                                      <p:cBhvr>
                                        <p:cTn id="6" fill="hold"/>
                                        <p:tgtEl>
                                          <p:spTgt spid="167"/>
                                        </p:tgtEl>
                                        <p:attrNameLst>
                                          <p:attrName>style.visibility</p:attrName>
                                        </p:attrNameLst>
                                      </p:cBhvr>
                                      <p:to>
                                        <p:strVal val="visible"/>
                                      </p:to>
                                    </p:set>
                                    <p:animEffect transition="in" filter="dissolve">
                                      <p:cBhvr>
                                        <p:cTn id="7" dur="400"/>
                                        <p:tgtEl>
                                          <p:spTgt spid="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Rectangle 25"/>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75" name="Title 1"/>
          <p:cNvSpPr txBox="1">
            <a:spLocks noGrp="1"/>
          </p:cNvSpPr>
          <p:nvPr>
            <p:ph type="title"/>
          </p:nvPr>
        </p:nvSpPr>
        <p:spPr>
          <a:xfrm>
            <a:off x="3219543" y="877073"/>
            <a:ext cx="6718963" cy="4378867"/>
          </a:xfrm>
          <a:prstGeom prst="rect">
            <a:avLst/>
          </a:prstGeom>
        </p:spPr>
        <p:txBody>
          <a:bodyPr anchor="b"/>
          <a:lstStyle/>
          <a:p>
            <a:pPr algn="ctr">
              <a:defRPr sz="4800">
                <a:latin typeface="Baskerville"/>
                <a:ea typeface="Baskerville"/>
                <a:cs typeface="Baskerville"/>
                <a:sym typeface="Baskerville"/>
              </a:defRPr>
            </a:pPr>
            <a:r>
              <a:rPr dirty="0">
                <a:latin typeface="+mj-lt"/>
              </a:rPr>
              <a:t>ISNS Case Study</a:t>
            </a:r>
            <a:br>
              <a:rPr dirty="0">
                <a:latin typeface="+mj-lt"/>
              </a:rPr>
            </a:br>
            <a:r>
              <a:rPr dirty="0">
                <a:latin typeface="+mj-lt"/>
              </a:rPr>
              <a:t>Presented by:</a:t>
            </a:r>
            <a:br>
              <a:rPr lang="en-US" dirty="0">
                <a:latin typeface="+mj-lt"/>
              </a:rPr>
            </a:br>
            <a:r>
              <a:rPr dirty="0">
                <a:latin typeface="+mj-lt"/>
              </a:rPr>
              <a:t> </a:t>
            </a:r>
            <a:br>
              <a:rPr dirty="0">
                <a:latin typeface="+mj-lt"/>
              </a:rPr>
            </a:br>
            <a:r>
              <a:rPr dirty="0">
                <a:latin typeface="+mj-lt"/>
              </a:rPr>
              <a:t>Dr. Tina </a:t>
            </a:r>
            <a:r>
              <a:rPr dirty="0" err="1">
                <a:latin typeface="+mj-lt"/>
              </a:rPr>
              <a:t>Božičnik</a:t>
            </a:r>
            <a:br>
              <a:rPr dirty="0"/>
            </a:br>
            <a:endParaRPr dirty="0"/>
          </a:p>
        </p:txBody>
      </p:sp>
      <p:sp>
        <p:nvSpPr>
          <p:cNvPr id="176" name="Rectangle 27"/>
          <p:cNvSpPr/>
          <p:nvPr/>
        </p:nvSpPr>
        <p:spPr>
          <a:xfrm rot="10800000" flipH="1">
            <a:off x="0" y="6400798"/>
            <a:ext cx="12192000" cy="456774"/>
          </a:xfrm>
          <a:prstGeom prst="rect">
            <a:avLst/>
          </a:prstGeom>
          <a:gradFill>
            <a:gsLst>
              <a:gs pos="0">
                <a:schemeClr val="accent1"/>
              </a:gs>
              <a:gs pos="78000">
                <a:srgbClr val="000000"/>
              </a:gs>
            </a:gsLst>
            <a:lin ang="2400000"/>
          </a:gradFill>
          <a:ln w="12700">
            <a:miter lim="400000"/>
          </a:ln>
        </p:spPr>
        <p:txBody>
          <a:bodyPr lIns="45719" rIns="45719" anchor="ctr"/>
          <a:lstStyle/>
          <a:p>
            <a:pPr algn="ctr">
              <a:defRPr>
                <a:solidFill>
                  <a:srgbClr val="FFFFFF"/>
                </a:solidFill>
              </a:defRPr>
            </a:pPr>
            <a:endParaRPr/>
          </a:p>
        </p:txBody>
      </p:sp>
      <p:sp>
        <p:nvSpPr>
          <p:cNvPr id="177" name="Rectangle 29"/>
          <p:cNvSpPr/>
          <p:nvPr/>
        </p:nvSpPr>
        <p:spPr>
          <a:xfrm flipH="1">
            <a:off x="4038600" y="6400798"/>
            <a:ext cx="8153398" cy="456773"/>
          </a:xfrm>
          <a:prstGeom prst="rect">
            <a:avLst/>
          </a:prstGeom>
          <a:gradFill>
            <a:gsLst>
              <a:gs pos="0">
                <a:srgbClr val="000000">
                  <a:alpha val="63000"/>
                </a:srgbClr>
              </a:gs>
              <a:gs pos="100000">
                <a:srgbClr val="2F5597"/>
              </a:gs>
            </a:gsLst>
            <a:lin ang="13800000"/>
          </a:gradFill>
          <a:ln w="12700">
            <a:miter lim="400000"/>
          </a:ln>
        </p:spPr>
        <p:txBody>
          <a:bodyPr lIns="45719" rIns="45719" anchor="ctr"/>
          <a:lstStyle/>
          <a:p>
            <a:pPr algn="ctr">
              <a:defRPr>
                <a:solidFill>
                  <a:srgbClr val="FFFFFF"/>
                </a:solidFill>
              </a:defRPr>
            </a:pPr>
            <a:endParaRPr/>
          </a:p>
        </p:txBody>
      </p:sp>
      <p:pic>
        <p:nvPicPr>
          <p:cNvPr id="178" name="Picture 14" descr="Picture 14"/>
          <p:cNvPicPr>
            <a:picLocks noChangeAspect="1"/>
          </p:cNvPicPr>
          <p:nvPr/>
        </p:nvPicPr>
        <p:blipFill>
          <a:blip r:embed="rId2"/>
          <a:stretch>
            <a:fillRect/>
          </a:stretch>
        </p:blipFill>
        <p:spPr>
          <a:xfrm>
            <a:off x="123598" y="1347416"/>
            <a:ext cx="4259792" cy="3705967"/>
          </a:xfrm>
          <a:prstGeom prst="rect">
            <a:avLst/>
          </a:prstGeom>
          <a:ln w="12700">
            <a:miter lim="400000"/>
          </a:ln>
        </p:spPr>
      </p:pic>
      <p:sp>
        <p:nvSpPr>
          <p:cNvPr id="179" name="Rectangle 4"/>
          <p:cNvSpPr/>
          <p:nvPr/>
        </p:nvSpPr>
        <p:spPr>
          <a:xfrm>
            <a:off x="-1" y="-1"/>
            <a:ext cx="12192000" cy="405116"/>
          </a:xfrm>
          <a:prstGeom prst="rect">
            <a:avLst/>
          </a:prstGeom>
          <a:gradFill>
            <a:gsLst>
              <a:gs pos="0">
                <a:srgbClr val="3864B3"/>
              </a:gs>
              <a:gs pos="23000">
                <a:srgbClr val="3864B3"/>
              </a:gs>
              <a:gs pos="69000">
                <a:srgbClr val="2F5597"/>
              </a:gs>
              <a:gs pos="97000">
                <a:srgbClr val="2C4F8C"/>
              </a:gs>
            </a:gsLst>
            <a:path path="circle">
              <a:fillToRect l="62278" t="119636" r="37721" b="-19636"/>
            </a:path>
          </a:gradFill>
          <a:ln w="12700">
            <a:solidFill>
              <a:srgbClr val="32538F"/>
            </a:solidFill>
            <a:miter/>
          </a:ln>
        </p:spPr>
        <p:txBody>
          <a:bodyPr lIns="45719" rIns="45719" anchor="ctr"/>
          <a:lstStyle/>
          <a:p>
            <a:pPr algn="ctr">
              <a:defRPr>
                <a:solidFill>
                  <a:srgbClr val="FFFFFF"/>
                </a:solidFill>
              </a:defRPr>
            </a:pPr>
            <a:endParaRPr/>
          </a:p>
        </p:txBody>
      </p:sp>
      <p:pic>
        <p:nvPicPr>
          <p:cNvPr id="8" name="Picture 7">
            <a:extLst>
              <a:ext uri="{FF2B5EF4-FFF2-40B4-BE49-F238E27FC236}">
                <a16:creationId xmlns:a16="http://schemas.microsoft.com/office/drawing/2014/main" id="{3A65CC35-247F-E34C-99DA-2250D6560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16"/>
          <p:cNvSpPr/>
          <p:nvPr/>
        </p:nvSpPr>
        <p:spPr>
          <a:xfrm>
            <a:off x="-1" y="0"/>
            <a:ext cx="12188954"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82" name="Title 1"/>
          <p:cNvSpPr txBox="1">
            <a:spLocks noGrp="1"/>
          </p:cNvSpPr>
          <p:nvPr>
            <p:ph type="title"/>
          </p:nvPr>
        </p:nvSpPr>
        <p:spPr>
          <a:xfrm>
            <a:off x="843160" y="211138"/>
            <a:ext cx="5251316" cy="993776"/>
          </a:xfrm>
          <a:prstGeom prst="rect">
            <a:avLst/>
          </a:prstGeom>
        </p:spPr>
        <p:txBody>
          <a:bodyPr/>
          <a:lstStyle>
            <a:lvl1pPr algn="ctr">
              <a:defRPr sz="4800">
                <a:latin typeface="Baskerville"/>
                <a:ea typeface="Baskerville"/>
                <a:cs typeface="Baskerville"/>
                <a:sym typeface="Baskerville"/>
              </a:defRPr>
            </a:lvl1pPr>
          </a:lstStyle>
          <a:p>
            <a:r>
              <a:rPr dirty="0">
                <a:latin typeface="+mj-lt"/>
              </a:rPr>
              <a:t>ASTHMA</a:t>
            </a:r>
          </a:p>
        </p:txBody>
      </p:sp>
      <p:sp>
        <p:nvSpPr>
          <p:cNvPr id="183" name="Content Placeholder 6"/>
          <p:cNvSpPr txBox="1">
            <a:spLocks noGrp="1"/>
          </p:cNvSpPr>
          <p:nvPr>
            <p:ph idx="1"/>
          </p:nvPr>
        </p:nvSpPr>
        <p:spPr>
          <a:xfrm>
            <a:off x="487424" y="1264141"/>
            <a:ext cx="5962787" cy="5197476"/>
          </a:xfrm>
          <a:prstGeom prst="rect">
            <a:avLst/>
          </a:prstGeom>
        </p:spPr>
        <p:txBody>
          <a:bodyPr>
            <a:normAutofit lnSpcReduction="10000"/>
          </a:bodyPr>
          <a:lstStyle/>
          <a:p>
            <a:pPr marL="0" indent="0">
              <a:lnSpc>
                <a:spcPct val="136000"/>
              </a:lnSpc>
              <a:buSzTx/>
              <a:buNone/>
              <a:defRPr sz="1500"/>
            </a:pPr>
            <a:r>
              <a:rPr dirty="0"/>
              <a:t> </a:t>
            </a:r>
            <a:r>
              <a:rPr sz="1800" dirty="0">
                <a:latin typeface="Calibri" panose="020F0502020204030204" pitchFamily="34" charset="0"/>
                <a:ea typeface="Baskerville"/>
                <a:cs typeface="Calibri" panose="020F0502020204030204" pitchFamily="34" charset="0"/>
                <a:sym typeface="Baskerville"/>
              </a:rPr>
              <a:t>Categorized as a chronic inflammatory disease, asthma is one of the most common lung conditions effecting children, adolescents and adults with more than 24 million people in the United States diagnosed with it. Asthma occurs because the airways that carry air into and out of the lungs become inflamed, irritated, and narrowed. Due to this, the muscles surrounding the airways tighten up and the cells in the airway begin producing more mucus than usual. This disease is caused by failure of the respiratory and immune systems to develop normally.</a:t>
            </a:r>
            <a:r>
              <a:rPr sz="1800" dirty="0">
                <a:latin typeface="Calibri" panose="020F0502020204030204" pitchFamily="34" charset="0"/>
                <a:cs typeface="Calibri" panose="020F0502020204030204" pitchFamily="34" charset="0"/>
              </a:rPr>
              <a:t>  </a:t>
            </a:r>
            <a:r>
              <a:rPr sz="1800" dirty="0">
                <a:latin typeface="Calibri" panose="020F0502020204030204" pitchFamily="34" charset="0"/>
                <a:ea typeface="Baskerville"/>
                <a:cs typeface="Calibri" panose="020F0502020204030204" pitchFamily="34" charset="0"/>
                <a:sym typeface="Baskerville"/>
              </a:rPr>
              <a:t>The symptoms include wheezing, coughing, shortness of breath, and chest tightness. This disease is more often seen in children, but regression can occur with age with up to one-third of children becoming disease free in young adulthood.</a:t>
            </a:r>
            <a:r>
              <a:rPr sz="1800" dirty="0">
                <a:latin typeface="Calibri" panose="020F0502020204030204" pitchFamily="34" charset="0"/>
                <a:cs typeface="Calibri" panose="020F0502020204030204" pitchFamily="34" charset="0"/>
              </a:rPr>
              <a:t> </a:t>
            </a:r>
            <a:r>
              <a:rPr sz="1800" dirty="0">
                <a:latin typeface="Calibri" panose="020F0502020204030204" pitchFamily="34" charset="0"/>
                <a:ea typeface="Baskerville"/>
                <a:cs typeface="Calibri" panose="020F0502020204030204" pitchFamily="34" charset="0"/>
                <a:sym typeface="Baskerville"/>
              </a:rPr>
              <a:t> </a:t>
            </a:r>
            <a:endParaRPr dirty="0">
              <a:latin typeface="Calibri" panose="020F0502020204030204" pitchFamily="34" charset="0"/>
              <a:ea typeface="Baskerville"/>
              <a:cs typeface="Calibri" panose="020F0502020204030204" pitchFamily="34" charset="0"/>
              <a:sym typeface="Baskerville"/>
            </a:endParaRPr>
          </a:p>
        </p:txBody>
      </p:sp>
      <p:pic>
        <p:nvPicPr>
          <p:cNvPr id="184" name="Picture 3" descr="Picture 3"/>
          <p:cNvPicPr>
            <a:picLocks noChangeAspect="1"/>
          </p:cNvPicPr>
          <p:nvPr/>
        </p:nvPicPr>
        <p:blipFill>
          <a:blip r:embed="rId2"/>
          <a:srcRect l="8985" r="42108"/>
          <a:stretch>
            <a:fillRect/>
          </a:stretch>
        </p:blipFill>
        <p:spPr>
          <a:xfrm>
            <a:off x="6229249" y="9"/>
            <a:ext cx="5962617" cy="6857991"/>
          </a:xfrm>
          <a:custGeom>
            <a:avLst/>
            <a:gdLst/>
            <a:ahLst/>
            <a:cxnLst>
              <a:cxn ang="0">
                <a:pos x="wd2" y="hd2"/>
              </a:cxn>
              <a:cxn ang="5400000">
                <a:pos x="wd2" y="hd2"/>
              </a:cxn>
              <a:cxn ang="10800000">
                <a:pos x="wd2" y="hd2"/>
              </a:cxn>
              <a:cxn ang="16200000">
                <a:pos x="wd2" y="hd2"/>
              </a:cxn>
            </a:cxnLst>
            <a:rect l="0" t="0" r="r" b="b"/>
            <a:pathLst>
              <a:path w="21546" h="21600" extrusionOk="0">
                <a:moveTo>
                  <a:pt x="3776" y="0"/>
                </a:moveTo>
                <a:lnTo>
                  <a:pt x="4190" y="138"/>
                </a:lnTo>
                <a:cubicBezTo>
                  <a:pt x="4371" y="199"/>
                  <a:pt x="4553" y="258"/>
                  <a:pt x="4736" y="309"/>
                </a:cubicBezTo>
                <a:cubicBezTo>
                  <a:pt x="4684" y="422"/>
                  <a:pt x="4631" y="400"/>
                  <a:pt x="4579" y="389"/>
                </a:cubicBezTo>
                <a:cubicBezTo>
                  <a:pt x="4263" y="343"/>
                  <a:pt x="3938" y="309"/>
                  <a:pt x="3634" y="184"/>
                </a:cubicBezTo>
                <a:cubicBezTo>
                  <a:pt x="3560" y="161"/>
                  <a:pt x="3476" y="161"/>
                  <a:pt x="3444" y="240"/>
                </a:cubicBezTo>
                <a:cubicBezTo>
                  <a:pt x="3392" y="354"/>
                  <a:pt x="3465" y="422"/>
                  <a:pt x="3539" y="479"/>
                </a:cubicBezTo>
                <a:cubicBezTo>
                  <a:pt x="3665" y="581"/>
                  <a:pt x="3813" y="559"/>
                  <a:pt x="3949" y="570"/>
                </a:cubicBezTo>
                <a:cubicBezTo>
                  <a:pt x="4327" y="627"/>
                  <a:pt x="4506" y="785"/>
                  <a:pt x="4590" y="1149"/>
                </a:cubicBezTo>
                <a:cubicBezTo>
                  <a:pt x="4264" y="1001"/>
                  <a:pt x="3939" y="1183"/>
                  <a:pt x="3624" y="1081"/>
                </a:cubicBezTo>
                <a:cubicBezTo>
                  <a:pt x="3539" y="1059"/>
                  <a:pt x="3412" y="1093"/>
                  <a:pt x="3454" y="1218"/>
                </a:cubicBezTo>
                <a:cubicBezTo>
                  <a:pt x="3496" y="1331"/>
                  <a:pt x="3634" y="1421"/>
                  <a:pt x="3393" y="1399"/>
                </a:cubicBezTo>
                <a:cubicBezTo>
                  <a:pt x="3214" y="1387"/>
                  <a:pt x="3161" y="1251"/>
                  <a:pt x="3109" y="1104"/>
                </a:cubicBezTo>
                <a:cubicBezTo>
                  <a:pt x="3067" y="1024"/>
                  <a:pt x="2950" y="978"/>
                  <a:pt x="2866" y="1024"/>
                </a:cubicBezTo>
                <a:cubicBezTo>
                  <a:pt x="2761" y="1069"/>
                  <a:pt x="2793" y="1194"/>
                  <a:pt x="2793" y="1285"/>
                </a:cubicBezTo>
                <a:cubicBezTo>
                  <a:pt x="2783" y="1455"/>
                  <a:pt x="2867" y="1535"/>
                  <a:pt x="3014" y="1569"/>
                </a:cubicBezTo>
                <a:cubicBezTo>
                  <a:pt x="3193" y="1614"/>
                  <a:pt x="3371" y="1671"/>
                  <a:pt x="3602" y="1739"/>
                </a:cubicBezTo>
                <a:cubicBezTo>
                  <a:pt x="3350" y="1852"/>
                  <a:pt x="3160" y="1830"/>
                  <a:pt x="2971" y="1739"/>
                </a:cubicBezTo>
                <a:cubicBezTo>
                  <a:pt x="2740" y="1637"/>
                  <a:pt x="2436" y="1501"/>
                  <a:pt x="2247" y="1626"/>
                </a:cubicBezTo>
                <a:cubicBezTo>
                  <a:pt x="1963" y="1808"/>
                  <a:pt x="1732" y="1694"/>
                  <a:pt x="1479" y="1660"/>
                </a:cubicBezTo>
                <a:cubicBezTo>
                  <a:pt x="954" y="1592"/>
                  <a:pt x="1281" y="1489"/>
                  <a:pt x="755" y="1432"/>
                </a:cubicBezTo>
                <a:cubicBezTo>
                  <a:pt x="545" y="1410"/>
                  <a:pt x="324" y="1319"/>
                  <a:pt x="20" y="1444"/>
                </a:cubicBezTo>
                <a:cubicBezTo>
                  <a:pt x="1396" y="2102"/>
                  <a:pt x="2047" y="2056"/>
                  <a:pt x="3276" y="2862"/>
                </a:cubicBezTo>
                <a:cubicBezTo>
                  <a:pt x="3224" y="2942"/>
                  <a:pt x="3171" y="2909"/>
                  <a:pt x="3119" y="2898"/>
                </a:cubicBezTo>
                <a:cubicBezTo>
                  <a:pt x="3035" y="2886"/>
                  <a:pt x="2930" y="2840"/>
                  <a:pt x="2909" y="2988"/>
                </a:cubicBezTo>
                <a:cubicBezTo>
                  <a:pt x="2899" y="3101"/>
                  <a:pt x="2961" y="3159"/>
                  <a:pt x="3066" y="3170"/>
                </a:cubicBezTo>
                <a:cubicBezTo>
                  <a:pt x="3370" y="3215"/>
                  <a:pt x="3644" y="3374"/>
                  <a:pt x="3918" y="3510"/>
                </a:cubicBezTo>
                <a:cubicBezTo>
                  <a:pt x="4044" y="3567"/>
                  <a:pt x="4179" y="3647"/>
                  <a:pt x="4127" y="3851"/>
                </a:cubicBezTo>
                <a:cubicBezTo>
                  <a:pt x="4022" y="3908"/>
                  <a:pt x="3949" y="3828"/>
                  <a:pt x="3864" y="3816"/>
                </a:cubicBezTo>
                <a:cubicBezTo>
                  <a:pt x="3780" y="3805"/>
                  <a:pt x="3581" y="3851"/>
                  <a:pt x="3634" y="3885"/>
                </a:cubicBezTo>
                <a:cubicBezTo>
                  <a:pt x="3875" y="4010"/>
                  <a:pt x="3434" y="4316"/>
                  <a:pt x="3728" y="4316"/>
                </a:cubicBezTo>
                <a:cubicBezTo>
                  <a:pt x="4212" y="4316"/>
                  <a:pt x="4474" y="4861"/>
                  <a:pt x="4936" y="4872"/>
                </a:cubicBezTo>
                <a:cubicBezTo>
                  <a:pt x="5009" y="4873"/>
                  <a:pt x="5042" y="4974"/>
                  <a:pt x="5042" y="5054"/>
                </a:cubicBezTo>
                <a:cubicBezTo>
                  <a:pt x="5042" y="5156"/>
                  <a:pt x="4968" y="5167"/>
                  <a:pt x="4894" y="5179"/>
                </a:cubicBezTo>
                <a:cubicBezTo>
                  <a:pt x="4779" y="5190"/>
                  <a:pt x="4653" y="5055"/>
                  <a:pt x="4506" y="5248"/>
                </a:cubicBezTo>
                <a:cubicBezTo>
                  <a:pt x="4779" y="5361"/>
                  <a:pt x="5062" y="5474"/>
                  <a:pt x="5052" y="5860"/>
                </a:cubicBezTo>
                <a:cubicBezTo>
                  <a:pt x="5052" y="5962"/>
                  <a:pt x="5167" y="6007"/>
                  <a:pt x="5251" y="6030"/>
                </a:cubicBezTo>
                <a:cubicBezTo>
                  <a:pt x="5398" y="6075"/>
                  <a:pt x="5514" y="6144"/>
                  <a:pt x="5598" y="6291"/>
                </a:cubicBezTo>
                <a:cubicBezTo>
                  <a:pt x="5598" y="6325"/>
                  <a:pt x="5598" y="6348"/>
                  <a:pt x="5598" y="6382"/>
                </a:cubicBezTo>
                <a:cubicBezTo>
                  <a:pt x="5577" y="6734"/>
                  <a:pt x="5368" y="6723"/>
                  <a:pt x="5137" y="6666"/>
                </a:cubicBezTo>
                <a:cubicBezTo>
                  <a:pt x="4863" y="6598"/>
                  <a:pt x="4590" y="6461"/>
                  <a:pt x="4296" y="6586"/>
                </a:cubicBezTo>
                <a:cubicBezTo>
                  <a:pt x="4706" y="6757"/>
                  <a:pt x="5157" y="6768"/>
                  <a:pt x="5535" y="7006"/>
                </a:cubicBezTo>
                <a:cubicBezTo>
                  <a:pt x="4127" y="7052"/>
                  <a:pt x="2888" y="6291"/>
                  <a:pt x="1523" y="5996"/>
                </a:cubicBezTo>
                <a:cubicBezTo>
                  <a:pt x="1565" y="6189"/>
                  <a:pt x="1679" y="6235"/>
                  <a:pt x="1773" y="6258"/>
                </a:cubicBezTo>
                <a:cubicBezTo>
                  <a:pt x="2278" y="6405"/>
                  <a:pt x="2720" y="6700"/>
                  <a:pt x="3182" y="6950"/>
                </a:cubicBezTo>
                <a:cubicBezTo>
                  <a:pt x="3371" y="7052"/>
                  <a:pt x="3507" y="7166"/>
                  <a:pt x="3581" y="7381"/>
                </a:cubicBezTo>
                <a:cubicBezTo>
                  <a:pt x="3644" y="7586"/>
                  <a:pt x="3770" y="7677"/>
                  <a:pt x="4001" y="7620"/>
                </a:cubicBezTo>
                <a:cubicBezTo>
                  <a:pt x="4190" y="7575"/>
                  <a:pt x="4391" y="7597"/>
                  <a:pt x="4590" y="7620"/>
                </a:cubicBezTo>
                <a:cubicBezTo>
                  <a:pt x="4811" y="7643"/>
                  <a:pt x="5063" y="7870"/>
                  <a:pt x="5010" y="7995"/>
                </a:cubicBezTo>
                <a:cubicBezTo>
                  <a:pt x="4905" y="8199"/>
                  <a:pt x="4726" y="8096"/>
                  <a:pt x="4579" y="8074"/>
                </a:cubicBezTo>
                <a:cubicBezTo>
                  <a:pt x="4400" y="8051"/>
                  <a:pt x="4075" y="7995"/>
                  <a:pt x="4075" y="8018"/>
                </a:cubicBezTo>
                <a:cubicBezTo>
                  <a:pt x="3960" y="8528"/>
                  <a:pt x="3696" y="8142"/>
                  <a:pt x="3507" y="8142"/>
                </a:cubicBezTo>
                <a:cubicBezTo>
                  <a:pt x="3329" y="8142"/>
                  <a:pt x="3151" y="8085"/>
                  <a:pt x="2982" y="8040"/>
                </a:cubicBezTo>
                <a:cubicBezTo>
                  <a:pt x="2762" y="7983"/>
                  <a:pt x="2562" y="8085"/>
                  <a:pt x="2351" y="8108"/>
                </a:cubicBezTo>
                <a:cubicBezTo>
                  <a:pt x="2162" y="8130"/>
                  <a:pt x="2268" y="8426"/>
                  <a:pt x="2152" y="8551"/>
                </a:cubicBezTo>
                <a:cubicBezTo>
                  <a:pt x="2131" y="8585"/>
                  <a:pt x="2110" y="8585"/>
                  <a:pt x="2089" y="8585"/>
                </a:cubicBezTo>
                <a:cubicBezTo>
                  <a:pt x="2026" y="9471"/>
                  <a:pt x="923" y="9255"/>
                  <a:pt x="923" y="9289"/>
                </a:cubicBezTo>
                <a:cubicBezTo>
                  <a:pt x="828" y="9346"/>
                  <a:pt x="713" y="9209"/>
                  <a:pt x="598" y="9345"/>
                </a:cubicBezTo>
                <a:cubicBezTo>
                  <a:pt x="1091" y="9969"/>
                  <a:pt x="1847" y="10117"/>
                  <a:pt x="2519" y="10582"/>
                </a:cubicBezTo>
                <a:cubicBezTo>
                  <a:pt x="1962" y="10741"/>
                  <a:pt x="1637" y="10197"/>
                  <a:pt x="1227" y="10265"/>
                </a:cubicBezTo>
                <a:cubicBezTo>
                  <a:pt x="1027" y="10435"/>
                  <a:pt x="1627" y="10708"/>
                  <a:pt x="1049" y="10788"/>
                </a:cubicBezTo>
                <a:cubicBezTo>
                  <a:pt x="1301" y="10935"/>
                  <a:pt x="1480" y="11082"/>
                  <a:pt x="1659" y="11252"/>
                </a:cubicBezTo>
                <a:cubicBezTo>
                  <a:pt x="1963" y="11559"/>
                  <a:pt x="2027" y="11764"/>
                  <a:pt x="1880" y="12172"/>
                </a:cubicBezTo>
                <a:cubicBezTo>
                  <a:pt x="1785" y="12445"/>
                  <a:pt x="1647" y="12695"/>
                  <a:pt x="1773" y="13012"/>
                </a:cubicBezTo>
                <a:cubicBezTo>
                  <a:pt x="1858" y="13228"/>
                  <a:pt x="1826" y="13376"/>
                  <a:pt x="1511" y="13274"/>
                </a:cubicBezTo>
                <a:cubicBezTo>
                  <a:pt x="1175" y="13172"/>
                  <a:pt x="1048" y="13364"/>
                  <a:pt x="1132" y="13750"/>
                </a:cubicBezTo>
                <a:cubicBezTo>
                  <a:pt x="1185" y="14000"/>
                  <a:pt x="1133" y="14079"/>
                  <a:pt x="902" y="14045"/>
                </a:cubicBezTo>
                <a:cubicBezTo>
                  <a:pt x="649" y="14011"/>
                  <a:pt x="408" y="13853"/>
                  <a:pt x="93" y="13932"/>
                </a:cubicBezTo>
                <a:cubicBezTo>
                  <a:pt x="345" y="14387"/>
                  <a:pt x="881" y="14250"/>
                  <a:pt x="1175" y="14681"/>
                </a:cubicBezTo>
                <a:cubicBezTo>
                  <a:pt x="829" y="14681"/>
                  <a:pt x="556" y="14681"/>
                  <a:pt x="304" y="14590"/>
                </a:cubicBezTo>
                <a:cubicBezTo>
                  <a:pt x="198" y="14556"/>
                  <a:pt x="83" y="14511"/>
                  <a:pt x="20" y="14648"/>
                </a:cubicBezTo>
                <a:cubicBezTo>
                  <a:pt x="-54" y="14806"/>
                  <a:pt x="93" y="14862"/>
                  <a:pt x="177" y="14885"/>
                </a:cubicBezTo>
                <a:cubicBezTo>
                  <a:pt x="419" y="14964"/>
                  <a:pt x="608" y="15146"/>
                  <a:pt x="818" y="15294"/>
                </a:cubicBezTo>
                <a:cubicBezTo>
                  <a:pt x="1270" y="15612"/>
                  <a:pt x="1764" y="15884"/>
                  <a:pt x="2142" y="16406"/>
                </a:cubicBezTo>
                <a:cubicBezTo>
                  <a:pt x="1669" y="16270"/>
                  <a:pt x="1312" y="15953"/>
                  <a:pt x="860" y="15896"/>
                </a:cubicBezTo>
                <a:cubicBezTo>
                  <a:pt x="1249" y="16373"/>
                  <a:pt x="1743" y="16691"/>
                  <a:pt x="2205" y="17042"/>
                </a:cubicBezTo>
                <a:cubicBezTo>
                  <a:pt x="2342" y="17145"/>
                  <a:pt x="2478" y="17213"/>
                  <a:pt x="2499" y="17429"/>
                </a:cubicBezTo>
                <a:cubicBezTo>
                  <a:pt x="2562" y="17849"/>
                  <a:pt x="2730" y="18190"/>
                  <a:pt x="3109" y="18371"/>
                </a:cubicBezTo>
                <a:cubicBezTo>
                  <a:pt x="3109" y="18371"/>
                  <a:pt x="3088" y="18438"/>
                  <a:pt x="3077" y="18472"/>
                </a:cubicBezTo>
                <a:cubicBezTo>
                  <a:pt x="2846" y="18484"/>
                  <a:pt x="2667" y="18234"/>
                  <a:pt x="2383" y="18325"/>
                </a:cubicBezTo>
                <a:cubicBezTo>
                  <a:pt x="2667" y="18666"/>
                  <a:pt x="2898" y="18961"/>
                  <a:pt x="3287" y="19120"/>
                </a:cubicBezTo>
                <a:cubicBezTo>
                  <a:pt x="3602" y="19245"/>
                  <a:pt x="3990" y="19325"/>
                  <a:pt x="4222" y="19734"/>
                </a:cubicBezTo>
                <a:cubicBezTo>
                  <a:pt x="3959" y="19813"/>
                  <a:pt x="3760" y="19711"/>
                  <a:pt x="3560" y="19642"/>
                </a:cubicBezTo>
                <a:cubicBezTo>
                  <a:pt x="3256" y="19529"/>
                  <a:pt x="2950" y="19404"/>
                  <a:pt x="2645" y="19290"/>
                </a:cubicBezTo>
                <a:cubicBezTo>
                  <a:pt x="2530" y="19245"/>
                  <a:pt x="2405" y="19222"/>
                  <a:pt x="2331" y="19426"/>
                </a:cubicBezTo>
                <a:cubicBezTo>
                  <a:pt x="2720" y="19472"/>
                  <a:pt x="2950" y="19745"/>
                  <a:pt x="3192" y="20006"/>
                </a:cubicBezTo>
                <a:cubicBezTo>
                  <a:pt x="3328" y="20154"/>
                  <a:pt x="3445" y="20346"/>
                  <a:pt x="3687" y="20278"/>
                </a:cubicBezTo>
                <a:cubicBezTo>
                  <a:pt x="3813" y="20243"/>
                  <a:pt x="3896" y="20346"/>
                  <a:pt x="3886" y="20482"/>
                </a:cubicBezTo>
                <a:cubicBezTo>
                  <a:pt x="3833" y="20959"/>
                  <a:pt x="4137" y="21118"/>
                  <a:pt x="4452" y="21209"/>
                </a:cubicBezTo>
                <a:cubicBezTo>
                  <a:pt x="4684" y="21277"/>
                  <a:pt x="4902" y="21379"/>
                  <a:pt x="5116" y="21492"/>
                </a:cubicBezTo>
                <a:lnTo>
                  <a:pt x="5312" y="21600"/>
                </a:lnTo>
                <a:lnTo>
                  <a:pt x="21546" y="21600"/>
                </a:lnTo>
                <a:lnTo>
                  <a:pt x="21546" y="0"/>
                </a:lnTo>
                <a:lnTo>
                  <a:pt x="3776" y="0"/>
                </a:lnTo>
                <a:close/>
              </a:path>
            </a:pathLst>
          </a:custGeom>
          <a:ln w="12700">
            <a:miter lim="400000"/>
          </a:ln>
        </p:spPr>
      </p:pic>
      <p:pic>
        <p:nvPicPr>
          <p:cNvPr id="185" name="Content Placeholder 10" descr="Content Placeholder 10"/>
          <p:cNvPicPr>
            <a:picLocks noChangeAspect="1"/>
          </p:cNvPicPr>
          <p:nvPr/>
        </p:nvPicPr>
        <p:blipFill>
          <a:blip r:embed="rId3"/>
          <a:stretch>
            <a:fillRect/>
          </a:stretch>
        </p:blipFill>
        <p:spPr>
          <a:xfrm>
            <a:off x="10396390" y="5340362"/>
            <a:ext cx="1888497" cy="1642970"/>
          </a:xfrm>
          <a:prstGeom prst="rect">
            <a:avLst/>
          </a:prstGeom>
          <a:ln w="12700">
            <a:miter lim="400000"/>
          </a:ln>
        </p:spPr>
      </p:pic>
      <p:sp>
        <p:nvSpPr>
          <p:cNvPr id="186" name="Rectangle 8"/>
          <p:cNvSpPr txBox="1"/>
          <p:nvPr/>
        </p:nvSpPr>
        <p:spPr>
          <a:xfrm>
            <a:off x="66607" y="6519446"/>
            <a:ext cx="7348391" cy="2769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1200" b="1">
                <a:solidFill>
                  <a:srgbClr val="203864"/>
                </a:solidFill>
              </a:defRPr>
            </a:lvl1pPr>
          </a:lstStyle>
          <a:p>
            <a:r>
              <a:rPr dirty="0"/>
              <a:t>International Science and Nutrition Society – CURARE CAUSAM – ISNS 202</a:t>
            </a:r>
            <a:r>
              <a:rPr lang="nb-NO" dirty="0"/>
              <a:t>2</a:t>
            </a:r>
            <a:r>
              <a:rPr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Rectangle 50"/>
          <p:cNvSpPr/>
          <p:nvPr/>
        </p:nvSpPr>
        <p:spPr>
          <a:xfrm>
            <a:off x="-1" y="0"/>
            <a:ext cx="12188954"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89" name="Title 1"/>
          <p:cNvSpPr txBox="1">
            <a:spLocks noGrp="1"/>
          </p:cNvSpPr>
          <p:nvPr>
            <p:ph type="title"/>
          </p:nvPr>
        </p:nvSpPr>
        <p:spPr>
          <a:xfrm>
            <a:off x="150748" y="315076"/>
            <a:ext cx="5010207" cy="1956842"/>
          </a:xfrm>
          <a:prstGeom prst="rect">
            <a:avLst/>
          </a:prstGeom>
        </p:spPr>
        <p:txBody>
          <a:bodyPr anchor="b"/>
          <a:lstStyle>
            <a:lvl1pPr algn="ctr">
              <a:defRPr sz="4800">
                <a:latin typeface="Baskerville"/>
                <a:ea typeface="Baskerville"/>
                <a:cs typeface="Baskerville"/>
                <a:sym typeface="Baskerville"/>
              </a:defRPr>
            </a:lvl1pPr>
          </a:lstStyle>
          <a:p>
            <a:r>
              <a:rPr dirty="0">
                <a:latin typeface="+mj-lt"/>
              </a:rPr>
              <a:t>RISK FACTORS </a:t>
            </a:r>
            <a:br>
              <a:rPr lang="en-US" dirty="0">
                <a:latin typeface="+mj-lt"/>
              </a:rPr>
            </a:br>
            <a:r>
              <a:rPr dirty="0">
                <a:latin typeface="+mj-lt"/>
              </a:rPr>
              <a:t>OF ASTHMA  </a:t>
            </a:r>
          </a:p>
        </p:txBody>
      </p:sp>
      <p:sp>
        <p:nvSpPr>
          <p:cNvPr id="193" name="Content Placeholder 2"/>
          <p:cNvSpPr txBox="1">
            <a:spLocks noGrp="1"/>
          </p:cNvSpPr>
          <p:nvPr>
            <p:ph idx="1"/>
          </p:nvPr>
        </p:nvSpPr>
        <p:spPr>
          <a:xfrm>
            <a:off x="640080" y="2872899"/>
            <a:ext cx="4243590" cy="3320668"/>
          </a:xfrm>
          <a:prstGeom prst="rect">
            <a:avLst/>
          </a:prstGeom>
        </p:spPr>
        <p:txBody>
          <a:bodyPr>
            <a:normAutofit lnSpcReduction="10000"/>
          </a:bodyPr>
          <a:lstStyle/>
          <a:p>
            <a:pPr marL="0" indent="0">
              <a:lnSpc>
                <a:spcPct val="99000"/>
              </a:lnSpc>
              <a:buSzTx/>
              <a:buNone/>
              <a:defRPr sz="16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This disease is caused by failure of the respiratory and immune systems to develop normally.</a:t>
            </a:r>
            <a:r>
              <a:rPr dirty="0">
                <a:latin typeface="Calibri" panose="020F0502020204030204" pitchFamily="34" charset="0"/>
                <a:ea typeface="+mn-ea"/>
                <a:cs typeface="Calibri" panose="020F0502020204030204" pitchFamily="34" charset="0"/>
                <a:sym typeface="Helvetica"/>
              </a:rPr>
              <a:t> </a:t>
            </a:r>
            <a:r>
              <a:rPr dirty="0">
                <a:latin typeface="Calibri" panose="020F0502020204030204" pitchFamily="34" charset="0"/>
                <a:cs typeface="Calibri" panose="020F0502020204030204" pitchFamily="34" charset="0"/>
              </a:rPr>
              <a:t>Risk factors include</a:t>
            </a:r>
            <a:endParaRPr sz="2500" dirty="0">
              <a:latin typeface="Calibri" panose="020F0502020204030204" pitchFamily="34" charset="0"/>
              <a:cs typeface="Calibri" panose="020F0502020204030204" pitchFamily="34" charset="0"/>
            </a:endParaRPr>
          </a:p>
          <a:p>
            <a:pPr>
              <a:lnSpc>
                <a:spcPct val="81000"/>
              </a:lnSpc>
              <a:defRPr sz="16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Family History </a:t>
            </a:r>
            <a:endParaRPr sz="2500" dirty="0">
              <a:latin typeface="Calibri" panose="020F0502020204030204" pitchFamily="34" charset="0"/>
              <a:cs typeface="Calibri" panose="020F0502020204030204" pitchFamily="34" charset="0"/>
            </a:endParaRPr>
          </a:p>
          <a:p>
            <a:pPr>
              <a:lnSpc>
                <a:spcPct val="81000"/>
              </a:lnSpc>
              <a:defRPr sz="16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Viral Respiratory Infections </a:t>
            </a:r>
            <a:endParaRPr sz="2500" dirty="0">
              <a:latin typeface="Calibri" panose="020F0502020204030204" pitchFamily="34" charset="0"/>
              <a:cs typeface="Calibri" panose="020F0502020204030204" pitchFamily="34" charset="0"/>
            </a:endParaRPr>
          </a:p>
          <a:p>
            <a:pPr>
              <a:lnSpc>
                <a:spcPct val="81000"/>
              </a:lnSpc>
              <a:defRPr sz="16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Allergies </a:t>
            </a:r>
            <a:endParaRPr sz="2500" dirty="0">
              <a:latin typeface="Calibri" panose="020F0502020204030204" pitchFamily="34" charset="0"/>
              <a:cs typeface="Calibri" panose="020F0502020204030204" pitchFamily="34" charset="0"/>
            </a:endParaRPr>
          </a:p>
          <a:p>
            <a:pPr>
              <a:lnSpc>
                <a:spcPct val="81000"/>
              </a:lnSpc>
              <a:defRPr sz="16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Occupational</a:t>
            </a:r>
            <a:r>
              <a:rPr lang="en-US" dirty="0">
                <a:latin typeface="Calibri" panose="020F0502020204030204" pitchFamily="34" charset="0"/>
                <a:cs typeface="Calibri" panose="020F0502020204030204" pitchFamily="34" charset="0"/>
              </a:rPr>
              <a:t> &amp; Environmental </a:t>
            </a:r>
            <a:r>
              <a:rPr dirty="0">
                <a:latin typeface="Calibri" panose="020F0502020204030204" pitchFamily="34" charset="0"/>
                <a:cs typeface="Calibri" panose="020F0502020204030204" pitchFamily="34" charset="0"/>
              </a:rPr>
              <a:t> Exposures</a:t>
            </a:r>
            <a:endParaRPr sz="2500" dirty="0">
              <a:latin typeface="Calibri" panose="020F0502020204030204" pitchFamily="34" charset="0"/>
              <a:cs typeface="Calibri" panose="020F0502020204030204" pitchFamily="34" charset="0"/>
            </a:endParaRPr>
          </a:p>
          <a:p>
            <a:pPr>
              <a:lnSpc>
                <a:spcPct val="81000"/>
              </a:lnSpc>
              <a:defRPr sz="16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Smoking </a:t>
            </a:r>
            <a:endParaRPr sz="2500" dirty="0">
              <a:latin typeface="Calibri" panose="020F0502020204030204" pitchFamily="34" charset="0"/>
              <a:cs typeface="Calibri" panose="020F0502020204030204" pitchFamily="34" charset="0"/>
            </a:endParaRPr>
          </a:p>
          <a:p>
            <a:pPr>
              <a:lnSpc>
                <a:spcPct val="81000"/>
              </a:lnSpc>
              <a:defRPr sz="16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Air Pollution</a:t>
            </a:r>
            <a:endParaRPr sz="2500" dirty="0">
              <a:latin typeface="Calibri" panose="020F0502020204030204" pitchFamily="34" charset="0"/>
              <a:cs typeface="Calibri" panose="020F0502020204030204" pitchFamily="34" charset="0"/>
            </a:endParaRPr>
          </a:p>
          <a:p>
            <a:pPr>
              <a:lnSpc>
                <a:spcPct val="81000"/>
              </a:lnSpc>
              <a:defRPr sz="16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Obesity</a:t>
            </a:r>
            <a:endParaRPr lang="en-US" dirty="0">
              <a:latin typeface="Calibri" panose="020F0502020204030204" pitchFamily="34" charset="0"/>
              <a:cs typeface="Calibri" panose="020F0502020204030204" pitchFamily="34" charset="0"/>
            </a:endParaRPr>
          </a:p>
          <a:p>
            <a:pPr>
              <a:lnSpc>
                <a:spcPct val="81000"/>
              </a:lnSpc>
              <a:defRPr sz="1600">
                <a:latin typeface="Baskerville"/>
                <a:ea typeface="Baskerville"/>
                <a:cs typeface="Baskerville"/>
                <a:sym typeface="Baskerville"/>
              </a:defRPr>
            </a:pPr>
            <a:r>
              <a:rPr lang="en-US" dirty="0">
                <a:latin typeface="Calibri" panose="020F0502020204030204" pitchFamily="34" charset="0"/>
                <a:cs typeface="Calibri" panose="020F0502020204030204" pitchFamily="34" charset="0"/>
              </a:rPr>
              <a:t>Nutrient Deficiency </a:t>
            </a:r>
            <a:endParaRPr dirty="0">
              <a:latin typeface="Calibri" panose="020F0502020204030204" pitchFamily="34" charset="0"/>
              <a:cs typeface="Calibri" panose="020F0502020204030204" pitchFamily="34" charset="0"/>
            </a:endParaRPr>
          </a:p>
        </p:txBody>
      </p:sp>
      <p:grpSp>
        <p:nvGrpSpPr>
          <p:cNvPr id="192" name="sketchy line"/>
          <p:cNvGrpSpPr/>
          <p:nvPr/>
        </p:nvGrpSpPr>
        <p:grpSpPr>
          <a:xfrm>
            <a:off x="639805" y="2575166"/>
            <a:ext cx="3474996" cy="45962"/>
            <a:chOff x="0" y="0"/>
            <a:chExt cx="3474994" cy="45961"/>
          </a:xfrm>
        </p:grpSpPr>
        <p:sp>
          <p:nvSpPr>
            <p:cNvPr id="190" name="Shape"/>
            <p:cNvSpPr/>
            <p:nvPr/>
          </p:nvSpPr>
          <p:spPr>
            <a:xfrm>
              <a:off x="0" y="1960"/>
              <a:ext cx="3474995" cy="42330"/>
            </a:xfrm>
            <a:custGeom>
              <a:avLst/>
              <a:gdLst/>
              <a:ahLst/>
              <a:cxnLst>
                <a:cxn ang="0">
                  <a:pos x="wd2" y="hd2"/>
                </a:cxn>
                <a:cxn ang="5400000">
                  <a:pos x="wd2" y="hd2"/>
                </a:cxn>
                <a:cxn ang="10800000">
                  <a:pos x="wd2" y="hd2"/>
                </a:cxn>
                <a:cxn ang="16200000">
                  <a:pos x="wd2" y="hd2"/>
                </a:cxn>
              </a:cxnLst>
              <a:rect l="0" t="0" r="r" b="b"/>
              <a:pathLst>
                <a:path w="21597" h="14788" extrusionOk="0">
                  <a:moveTo>
                    <a:pt x="1" y="3447"/>
                  </a:moveTo>
                  <a:cubicBezTo>
                    <a:pt x="1259" y="-1694"/>
                    <a:pt x="2069" y="-570"/>
                    <a:pt x="3889" y="3447"/>
                  </a:cubicBezTo>
                  <a:cubicBezTo>
                    <a:pt x="5708" y="7465"/>
                    <a:pt x="6817" y="5237"/>
                    <a:pt x="8640" y="3447"/>
                  </a:cubicBezTo>
                  <a:cubicBezTo>
                    <a:pt x="10462" y="1657"/>
                    <a:pt x="11412" y="-1457"/>
                    <a:pt x="12311" y="3447"/>
                  </a:cubicBezTo>
                  <a:cubicBezTo>
                    <a:pt x="13210" y="8352"/>
                    <a:pt x="14893" y="931"/>
                    <a:pt x="15982" y="3447"/>
                  </a:cubicBezTo>
                  <a:cubicBezTo>
                    <a:pt x="17071" y="5964"/>
                    <a:pt x="18905" y="-758"/>
                    <a:pt x="21597" y="3447"/>
                  </a:cubicBezTo>
                  <a:cubicBezTo>
                    <a:pt x="21596" y="4986"/>
                    <a:pt x="21596" y="6935"/>
                    <a:pt x="21597" y="9836"/>
                  </a:cubicBezTo>
                  <a:cubicBezTo>
                    <a:pt x="20666" y="11090"/>
                    <a:pt x="19497" y="7845"/>
                    <a:pt x="17494" y="9836"/>
                  </a:cubicBezTo>
                  <a:cubicBezTo>
                    <a:pt x="15491" y="11828"/>
                    <a:pt x="14261" y="19906"/>
                    <a:pt x="13391" y="9836"/>
                  </a:cubicBezTo>
                  <a:cubicBezTo>
                    <a:pt x="12520" y="-233"/>
                    <a:pt x="11315" y="15292"/>
                    <a:pt x="9287" y="9836"/>
                  </a:cubicBezTo>
                  <a:cubicBezTo>
                    <a:pt x="7260" y="4381"/>
                    <a:pt x="5896" y="8642"/>
                    <a:pt x="4536" y="9836"/>
                  </a:cubicBezTo>
                  <a:cubicBezTo>
                    <a:pt x="3177" y="11031"/>
                    <a:pt x="1642" y="11956"/>
                    <a:pt x="1" y="9836"/>
                  </a:cubicBezTo>
                  <a:cubicBezTo>
                    <a:pt x="3" y="8439"/>
                    <a:pt x="-3" y="4756"/>
                    <a:pt x="1" y="3447"/>
                  </a:cubicBezTo>
                  <a:close/>
                </a:path>
              </a:pathLst>
            </a:cu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91" name="Shape"/>
            <p:cNvSpPr/>
            <p:nvPr/>
          </p:nvSpPr>
          <p:spPr>
            <a:xfrm>
              <a:off x="274" y="0"/>
              <a:ext cx="3474721" cy="45962"/>
            </a:xfrm>
            <a:custGeom>
              <a:avLst/>
              <a:gdLst/>
              <a:ahLst/>
              <a:cxnLst>
                <a:cxn ang="0">
                  <a:pos x="wd2" y="hd2"/>
                </a:cxn>
                <a:cxn ang="5400000">
                  <a:pos x="wd2" y="hd2"/>
                </a:cxn>
                <a:cxn ang="10800000">
                  <a:pos x="wd2" y="hd2"/>
                </a:cxn>
                <a:cxn ang="16200000">
                  <a:pos x="wd2" y="hd2"/>
                </a:cxn>
              </a:cxnLst>
              <a:rect l="0" t="0" r="r" b="b"/>
              <a:pathLst>
                <a:path w="21600" h="13865" extrusionOk="0">
                  <a:moveTo>
                    <a:pt x="0" y="3568"/>
                  </a:moveTo>
                  <a:cubicBezTo>
                    <a:pt x="1395" y="-820"/>
                    <a:pt x="3080" y="11574"/>
                    <a:pt x="4320" y="3568"/>
                  </a:cubicBezTo>
                  <a:cubicBezTo>
                    <a:pt x="5560" y="-4438"/>
                    <a:pt x="7025" y="11023"/>
                    <a:pt x="8424" y="3568"/>
                  </a:cubicBezTo>
                  <a:cubicBezTo>
                    <a:pt x="9823" y="-3887"/>
                    <a:pt x="11314" y="11621"/>
                    <a:pt x="12528" y="3568"/>
                  </a:cubicBezTo>
                  <a:cubicBezTo>
                    <a:pt x="13742" y="-4485"/>
                    <a:pt x="14932" y="3618"/>
                    <a:pt x="17280" y="3568"/>
                  </a:cubicBezTo>
                  <a:cubicBezTo>
                    <a:pt x="19628" y="3518"/>
                    <a:pt x="20432" y="-1129"/>
                    <a:pt x="21600" y="3568"/>
                  </a:cubicBezTo>
                  <a:cubicBezTo>
                    <a:pt x="21597" y="5846"/>
                    <a:pt x="21597" y="6531"/>
                    <a:pt x="21600" y="9085"/>
                  </a:cubicBezTo>
                  <a:cubicBezTo>
                    <a:pt x="20103" y="12571"/>
                    <a:pt x="18308" y="1982"/>
                    <a:pt x="17280" y="9085"/>
                  </a:cubicBezTo>
                  <a:cubicBezTo>
                    <a:pt x="16252" y="16187"/>
                    <a:pt x="14545" y="10418"/>
                    <a:pt x="13608" y="9085"/>
                  </a:cubicBezTo>
                  <a:cubicBezTo>
                    <a:pt x="12671" y="7751"/>
                    <a:pt x="11298" y="2075"/>
                    <a:pt x="9504" y="9085"/>
                  </a:cubicBezTo>
                  <a:cubicBezTo>
                    <a:pt x="7710" y="16094"/>
                    <a:pt x="6480" y="14789"/>
                    <a:pt x="5400" y="9085"/>
                  </a:cubicBezTo>
                  <a:cubicBezTo>
                    <a:pt x="4320" y="3380"/>
                    <a:pt x="1450" y="17115"/>
                    <a:pt x="0" y="9085"/>
                  </a:cubicBezTo>
                  <a:cubicBezTo>
                    <a:pt x="0" y="7096"/>
                    <a:pt x="0" y="4701"/>
                    <a:pt x="0" y="3568"/>
                  </a:cubicBezTo>
                  <a:close/>
                </a:path>
              </a:pathLst>
            </a:custGeom>
            <a:noFill/>
            <a:ln w="44450" cap="rnd">
              <a:solidFill>
                <a:schemeClr val="accent2"/>
              </a:solidFill>
              <a:prstDash val="solid"/>
              <a:round/>
            </a:ln>
            <a:effectLst/>
          </p:spPr>
          <p:txBody>
            <a:bodyPr wrap="square" lIns="45719" tIns="45719" rIns="45719" bIns="45719" numCol="1" anchor="ctr">
              <a:noAutofit/>
            </a:bodyPr>
            <a:lstStyle/>
            <a:p>
              <a:pPr algn="ctr">
                <a:defRPr>
                  <a:solidFill>
                    <a:srgbClr val="FFFFFF"/>
                  </a:solidFill>
                </a:defRPr>
              </a:pPr>
              <a:endParaRPr/>
            </a:p>
          </p:txBody>
        </p:sp>
      </p:grpSp>
      <p:pic>
        <p:nvPicPr>
          <p:cNvPr id="194" name="Picture 6" descr="Picture 6"/>
          <p:cNvPicPr>
            <a:picLocks noChangeAspect="1"/>
          </p:cNvPicPr>
          <p:nvPr/>
        </p:nvPicPr>
        <p:blipFill>
          <a:blip r:embed="rId2"/>
          <a:srcRect l="16214" r="8560"/>
          <a:stretch>
            <a:fillRect/>
          </a:stretch>
        </p:blipFill>
        <p:spPr>
          <a:xfrm>
            <a:off x="5311735" y="9"/>
            <a:ext cx="6878605" cy="6857991"/>
          </a:xfrm>
          <a:custGeom>
            <a:avLst/>
            <a:gdLst/>
            <a:ahLst/>
            <a:cxnLst>
              <a:cxn ang="0">
                <a:pos x="wd2" y="hd2"/>
              </a:cxn>
              <a:cxn ang="5400000">
                <a:pos x="wd2" y="hd2"/>
              </a:cxn>
              <a:cxn ang="10800000">
                <a:pos x="wd2" y="hd2"/>
              </a:cxn>
              <a:cxn ang="16200000">
                <a:pos x="wd2" y="hd2"/>
              </a:cxn>
            </a:cxnLst>
            <a:rect l="0" t="0" r="r" b="b"/>
            <a:pathLst>
              <a:path w="21555" h="21600" extrusionOk="0">
                <a:moveTo>
                  <a:pt x="3456" y="0"/>
                </a:moveTo>
                <a:lnTo>
                  <a:pt x="3120" y="619"/>
                </a:lnTo>
                <a:cubicBezTo>
                  <a:pt x="2508" y="1805"/>
                  <a:pt x="1994" y="3043"/>
                  <a:pt x="1554" y="4319"/>
                </a:cubicBezTo>
                <a:cubicBezTo>
                  <a:pt x="870" y="6322"/>
                  <a:pt x="399" y="8391"/>
                  <a:pt x="147" y="10492"/>
                </a:cubicBezTo>
                <a:cubicBezTo>
                  <a:pt x="14" y="11568"/>
                  <a:pt x="-45" y="12642"/>
                  <a:pt x="38" y="13724"/>
                </a:cubicBezTo>
                <a:cubicBezTo>
                  <a:pt x="137" y="14988"/>
                  <a:pt x="285" y="16246"/>
                  <a:pt x="537" y="17490"/>
                </a:cubicBezTo>
                <a:cubicBezTo>
                  <a:pt x="815" y="18863"/>
                  <a:pt x="1193" y="20203"/>
                  <a:pt x="1691" y="21506"/>
                </a:cubicBezTo>
                <a:lnTo>
                  <a:pt x="1730" y="21600"/>
                </a:lnTo>
                <a:lnTo>
                  <a:pt x="1895" y="21600"/>
                </a:lnTo>
                <a:lnTo>
                  <a:pt x="1874" y="21549"/>
                </a:lnTo>
                <a:cubicBezTo>
                  <a:pt x="1598" y="20832"/>
                  <a:pt x="1357" y="20097"/>
                  <a:pt x="1146" y="19348"/>
                </a:cubicBezTo>
                <a:cubicBezTo>
                  <a:pt x="963" y="18694"/>
                  <a:pt x="827" y="18027"/>
                  <a:pt x="670" y="17366"/>
                </a:cubicBezTo>
                <a:cubicBezTo>
                  <a:pt x="666" y="17331"/>
                  <a:pt x="665" y="17297"/>
                  <a:pt x="665" y="17261"/>
                </a:cubicBezTo>
                <a:cubicBezTo>
                  <a:pt x="780" y="17662"/>
                  <a:pt x="871" y="18015"/>
                  <a:pt x="980" y="18364"/>
                </a:cubicBezTo>
                <a:cubicBezTo>
                  <a:pt x="1263" y="19271"/>
                  <a:pt x="1589" y="20153"/>
                  <a:pt x="1960" y="21010"/>
                </a:cubicBezTo>
                <a:lnTo>
                  <a:pt x="2236" y="21600"/>
                </a:lnTo>
                <a:lnTo>
                  <a:pt x="21555" y="21600"/>
                </a:lnTo>
                <a:lnTo>
                  <a:pt x="21555" y="0"/>
                </a:lnTo>
                <a:lnTo>
                  <a:pt x="3846" y="0"/>
                </a:lnTo>
                <a:lnTo>
                  <a:pt x="3545" y="469"/>
                </a:lnTo>
                <a:cubicBezTo>
                  <a:pt x="3133" y="1151"/>
                  <a:pt x="2757" y="1857"/>
                  <a:pt x="2415" y="2582"/>
                </a:cubicBezTo>
                <a:cubicBezTo>
                  <a:pt x="2398" y="2625"/>
                  <a:pt x="2371" y="2663"/>
                  <a:pt x="2335" y="2691"/>
                </a:cubicBezTo>
                <a:cubicBezTo>
                  <a:pt x="2381" y="2582"/>
                  <a:pt x="2427" y="2472"/>
                  <a:pt x="2473" y="2362"/>
                </a:cubicBezTo>
                <a:cubicBezTo>
                  <a:pt x="2665" y="1917"/>
                  <a:pt x="2866" y="1478"/>
                  <a:pt x="3080" y="1045"/>
                </a:cubicBezTo>
                <a:lnTo>
                  <a:pt x="3637" y="0"/>
                </a:lnTo>
                <a:lnTo>
                  <a:pt x="3456" y="0"/>
                </a:lnTo>
                <a:close/>
              </a:path>
            </a:pathLst>
          </a:custGeom>
          <a:ln w="12700">
            <a:miter lim="400000"/>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Title 1"/>
          <p:cNvSpPr txBox="1">
            <a:spLocks noGrp="1"/>
          </p:cNvSpPr>
          <p:nvPr>
            <p:ph type="title"/>
          </p:nvPr>
        </p:nvSpPr>
        <p:spPr>
          <a:xfrm>
            <a:off x="838200" y="500061"/>
            <a:ext cx="10515600" cy="1325563"/>
          </a:xfrm>
          <a:prstGeom prst="rect">
            <a:avLst/>
          </a:prstGeom>
        </p:spPr>
        <p:txBody>
          <a:bodyPr/>
          <a:lstStyle/>
          <a:p>
            <a:pPr defTabSz="740663">
              <a:defRPr sz="2592">
                <a:latin typeface="Baskerville"/>
                <a:ea typeface="Baskerville"/>
                <a:cs typeface="Baskerville"/>
                <a:sym typeface="Baskerville"/>
              </a:defRPr>
            </a:pPr>
            <a:r>
              <a:rPr sz="3200" dirty="0">
                <a:latin typeface="Calibri" panose="020F0502020204030204" pitchFamily="34" charset="0"/>
                <a:cs typeface="Calibri" panose="020F0502020204030204" pitchFamily="34" charset="0"/>
              </a:rPr>
              <a:t>Impact of Air Pollution on Asthma Outcomes</a:t>
            </a:r>
            <a:br>
              <a:rPr dirty="0">
                <a:latin typeface="Calibri" panose="020F0502020204030204" pitchFamily="34" charset="0"/>
                <a:cs typeface="Calibri" panose="020F0502020204030204" pitchFamily="34" charset="0"/>
              </a:rPr>
            </a:br>
            <a:r>
              <a:rPr sz="1458" dirty="0">
                <a:latin typeface="Calibri" panose="020F0502020204030204" pitchFamily="34" charset="0"/>
                <a:cs typeface="Calibri" panose="020F0502020204030204" pitchFamily="34" charset="0"/>
              </a:rPr>
              <a:t>By </a:t>
            </a:r>
            <a:r>
              <a:rPr sz="1458" u="sng" dirty="0">
                <a:solidFill>
                  <a:srgbClr val="0563C1"/>
                </a:solidFill>
                <a:uFill>
                  <a:solidFill>
                    <a:srgbClr val="0563C1"/>
                  </a:solidFill>
                </a:uFill>
                <a:latin typeface="Calibri" panose="020F0502020204030204" pitchFamily="34" charset="0"/>
                <a:cs typeface="Calibri" panose="020F0502020204030204" pitchFamily="34" charset="0"/>
                <a:hlinkClick r:id="rId2"/>
              </a:rPr>
              <a:t>Angelica I. Tiotiu</a:t>
            </a:r>
            <a:r>
              <a:rPr sz="1458" dirty="0">
                <a:latin typeface="Calibri" panose="020F0502020204030204" pitchFamily="34" charset="0"/>
                <a:cs typeface="Calibri" panose="020F0502020204030204" pitchFamily="34" charset="0"/>
              </a:rPr>
              <a:t>,</a:t>
            </a:r>
            <a:r>
              <a:rPr sz="1458" baseline="29530" dirty="0">
                <a:latin typeface="Calibri" panose="020F0502020204030204" pitchFamily="34" charset="0"/>
                <a:cs typeface="Calibri" panose="020F0502020204030204" pitchFamily="34" charset="0"/>
              </a:rPr>
              <a:t>1,2,*</a:t>
            </a:r>
            <a:r>
              <a:rPr sz="1458" dirty="0">
                <a:latin typeface="Calibri" panose="020F0502020204030204" pitchFamily="34" charset="0"/>
                <a:cs typeface="Calibri" panose="020F0502020204030204" pitchFamily="34" charset="0"/>
              </a:rPr>
              <a:t> </a:t>
            </a:r>
            <a:r>
              <a:rPr sz="1458" u="sng" dirty="0">
                <a:solidFill>
                  <a:srgbClr val="0563C1"/>
                </a:solidFill>
                <a:uFill>
                  <a:solidFill>
                    <a:srgbClr val="0563C1"/>
                  </a:solidFill>
                </a:uFill>
                <a:latin typeface="Calibri" panose="020F0502020204030204" pitchFamily="34" charset="0"/>
                <a:cs typeface="Calibri" panose="020F0502020204030204" pitchFamily="34" charset="0"/>
                <a:hlinkClick r:id="rId3"/>
              </a:rPr>
              <a:t>Plamena Novakova</a:t>
            </a:r>
            <a:r>
              <a:rPr sz="1458" dirty="0">
                <a:latin typeface="Calibri" panose="020F0502020204030204" pitchFamily="34" charset="0"/>
                <a:cs typeface="Calibri" panose="020F0502020204030204" pitchFamily="34" charset="0"/>
              </a:rPr>
              <a:t>,</a:t>
            </a:r>
            <a:r>
              <a:rPr sz="1458" baseline="29530" dirty="0">
                <a:latin typeface="Calibri" panose="020F0502020204030204" pitchFamily="34" charset="0"/>
                <a:cs typeface="Calibri" panose="020F0502020204030204" pitchFamily="34" charset="0"/>
              </a:rPr>
              <a:t>3</a:t>
            </a:r>
            <a:r>
              <a:rPr sz="1458" dirty="0">
                <a:latin typeface="Calibri" panose="020F0502020204030204" pitchFamily="34" charset="0"/>
                <a:cs typeface="Calibri" panose="020F0502020204030204" pitchFamily="34" charset="0"/>
              </a:rPr>
              <a:t> </a:t>
            </a:r>
            <a:r>
              <a:rPr sz="1458" u="sng" dirty="0">
                <a:solidFill>
                  <a:srgbClr val="0563C1"/>
                </a:solidFill>
                <a:uFill>
                  <a:solidFill>
                    <a:srgbClr val="0563C1"/>
                  </a:solidFill>
                </a:uFill>
                <a:latin typeface="Calibri" panose="020F0502020204030204" pitchFamily="34" charset="0"/>
                <a:cs typeface="Calibri" panose="020F0502020204030204" pitchFamily="34" charset="0"/>
                <a:hlinkClick r:id="rId4"/>
              </a:rPr>
              <a:t>Denislava Nedeva</a:t>
            </a:r>
            <a:r>
              <a:rPr sz="1458" dirty="0">
                <a:latin typeface="Calibri" panose="020F0502020204030204" pitchFamily="34" charset="0"/>
                <a:cs typeface="Calibri" panose="020F0502020204030204" pitchFamily="34" charset="0"/>
              </a:rPr>
              <a:t>,</a:t>
            </a:r>
            <a:r>
              <a:rPr sz="1458" baseline="29530" dirty="0">
                <a:latin typeface="Calibri" panose="020F0502020204030204" pitchFamily="34" charset="0"/>
                <a:cs typeface="Calibri" panose="020F0502020204030204" pitchFamily="34" charset="0"/>
              </a:rPr>
              <a:t>4</a:t>
            </a:r>
            <a:r>
              <a:rPr sz="1458" dirty="0">
                <a:latin typeface="Calibri" panose="020F0502020204030204" pitchFamily="34" charset="0"/>
                <a:cs typeface="Calibri" panose="020F0502020204030204" pitchFamily="34" charset="0"/>
              </a:rPr>
              <a:t> </a:t>
            </a:r>
            <a:r>
              <a:rPr sz="1458" u="sng" dirty="0">
                <a:solidFill>
                  <a:srgbClr val="0563C1"/>
                </a:solidFill>
                <a:uFill>
                  <a:solidFill>
                    <a:srgbClr val="0563C1"/>
                  </a:solidFill>
                </a:uFill>
                <a:latin typeface="Calibri" panose="020F0502020204030204" pitchFamily="34" charset="0"/>
                <a:cs typeface="Calibri" panose="020F0502020204030204" pitchFamily="34" charset="0"/>
                <a:hlinkClick r:id="rId5"/>
              </a:rPr>
              <a:t>Herberto Jose Chong-Neto</a:t>
            </a:r>
            <a:r>
              <a:rPr sz="1458" dirty="0">
                <a:latin typeface="Calibri" panose="020F0502020204030204" pitchFamily="34" charset="0"/>
                <a:cs typeface="Calibri" panose="020F0502020204030204" pitchFamily="34" charset="0"/>
              </a:rPr>
              <a:t>,</a:t>
            </a:r>
            <a:r>
              <a:rPr sz="1458" baseline="29530" dirty="0">
                <a:latin typeface="Calibri" panose="020F0502020204030204" pitchFamily="34" charset="0"/>
                <a:cs typeface="Calibri" panose="020F0502020204030204" pitchFamily="34" charset="0"/>
              </a:rPr>
              <a:t>5</a:t>
            </a:r>
            <a:r>
              <a:rPr sz="1458" u="sng" dirty="0">
                <a:solidFill>
                  <a:srgbClr val="0563C1"/>
                </a:solidFill>
                <a:uFill>
                  <a:solidFill>
                    <a:srgbClr val="0563C1"/>
                  </a:solidFill>
                </a:uFill>
                <a:latin typeface="Calibri" panose="020F0502020204030204" pitchFamily="34" charset="0"/>
                <a:cs typeface="Calibri" panose="020F0502020204030204" pitchFamily="34" charset="0"/>
                <a:hlinkClick r:id="rId6"/>
              </a:rPr>
              <a:t>Silviya Novakova</a:t>
            </a:r>
            <a:r>
              <a:rPr sz="1458" dirty="0">
                <a:latin typeface="Calibri" panose="020F0502020204030204" pitchFamily="34" charset="0"/>
                <a:cs typeface="Calibri" panose="020F0502020204030204" pitchFamily="34" charset="0"/>
              </a:rPr>
              <a:t>,</a:t>
            </a:r>
            <a:r>
              <a:rPr sz="1458" baseline="29530" dirty="0">
                <a:latin typeface="Calibri" panose="020F0502020204030204" pitchFamily="34" charset="0"/>
                <a:cs typeface="Calibri" panose="020F0502020204030204" pitchFamily="34" charset="0"/>
              </a:rPr>
              <a:t>6</a:t>
            </a:r>
            <a:r>
              <a:rPr sz="1458" dirty="0">
                <a:latin typeface="Calibri" panose="020F0502020204030204" pitchFamily="34" charset="0"/>
                <a:cs typeface="Calibri" panose="020F0502020204030204" pitchFamily="34" charset="0"/>
              </a:rPr>
              <a:t> </a:t>
            </a:r>
            <a:r>
              <a:rPr sz="1458" u="sng" dirty="0">
                <a:solidFill>
                  <a:srgbClr val="0563C1"/>
                </a:solidFill>
                <a:uFill>
                  <a:solidFill>
                    <a:srgbClr val="0563C1"/>
                  </a:solidFill>
                </a:uFill>
                <a:latin typeface="Calibri" panose="020F0502020204030204" pitchFamily="34" charset="0"/>
                <a:cs typeface="Calibri" panose="020F0502020204030204" pitchFamily="34" charset="0"/>
                <a:hlinkClick r:id="rId7"/>
              </a:rPr>
              <a:t>Paschalis Steiropoulos</a:t>
            </a:r>
            <a:r>
              <a:rPr sz="1458" dirty="0">
                <a:latin typeface="Calibri" panose="020F0502020204030204" pitchFamily="34" charset="0"/>
                <a:cs typeface="Calibri" panose="020F0502020204030204" pitchFamily="34" charset="0"/>
              </a:rPr>
              <a:t>,</a:t>
            </a:r>
            <a:r>
              <a:rPr sz="1458" baseline="29530" dirty="0">
                <a:latin typeface="Calibri" panose="020F0502020204030204" pitchFamily="34" charset="0"/>
                <a:cs typeface="Calibri" panose="020F0502020204030204" pitchFamily="34" charset="0"/>
              </a:rPr>
              <a:t>7,†</a:t>
            </a:r>
            <a:r>
              <a:rPr sz="1458" dirty="0">
                <a:latin typeface="Calibri" panose="020F0502020204030204" pitchFamily="34" charset="0"/>
                <a:cs typeface="Calibri" panose="020F0502020204030204" pitchFamily="34" charset="0"/>
              </a:rPr>
              <a:t> and  </a:t>
            </a:r>
            <a:r>
              <a:rPr sz="1458" u="sng" dirty="0">
                <a:solidFill>
                  <a:srgbClr val="0563C1"/>
                </a:solidFill>
                <a:uFill>
                  <a:solidFill>
                    <a:srgbClr val="0563C1"/>
                  </a:solidFill>
                </a:uFill>
                <a:latin typeface="Calibri" panose="020F0502020204030204" pitchFamily="34" charset="0"/>
                <a:cs typeface="Calibri" panose="020F0502020204030204" pitchFamily="34" charset="0"/>
                <a:hlinkClick r:id="rId8"/>
              </a:rPr>
              <a:t>Krzysztof Kowal</a:t>
            </a:r>
            <a:br>
              <a:rPr dirty="0">
                <a:latin typeface="Calibri" panose="020F0502020204030204" pitchFamily="34" charset="0"/>
                <a:cs typeface="Calibri" panose="020F0502020204030204" pitchFamily="34" charset="0"/>
              </a:rPr>
            </a:br>
            <a:endParaRPr dirty="0">
              <a:latin typeface="Calibri" panose="020F0502020204030204" pitchFamily="34" charset="0"/>
              <a:cs typeface="Calibri" panose="020F0502020204030204" pitchFamily="34" charset="0"/>
            </a:endParaRPr>
          </a:p>
        </p:txBody>
      </p:sp>
      <p:sp>
        <p:nvSpPr>
          <p:cNvPr id="197" name="Content Placeholder 2"/>
          <p:cNvSpPr txBox="1">
            <a:spLocks noGrp="1"/>
          </p:cNvSpPr>
          <p:nvPr>
            <p:ph idx="1"/>
          </p:nvPr>
        </p:nvSpPr>
        <p:spPr>
          <a:xfrm>
            <a:off x="838200" y="1825624"/>
            <a:ext cx="10515600" cy="4753305"/>
          </a:xfrm>
          <a:prstGeom prst="rect">
            <a:avLst/>
          </a:prstGeom>
        </p:spPr>
        <p:txBody>
          <a:bodyPr/>
          <a:lstStyle/>
          <a:p>
            <a:pPr marL="0" indent="0">
              <a:lnSpc>
                <a:spcPct val="88000"/>
              </a:lnSpc>
              <a:buSzTx/>
              <a:buNone/>
              <a:defRPr sz="23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Exposure to outdoor and indoor pollutants can induce asthma symptoms, exacerbations and decreases in lung function. </a:t>
            </a:r>
          </a:p>
          <a:p>
            <a:pPr>
              <a:lnSpc>
                <a:spcPct val="88000"/>
              </a:lnSpc>
              <a:defRPr sz="23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A study found that prenatal paternal smoking exposure was also associated with childhood asthma development at 6 years of age, presumably mediated by an </a:t>
            </a:r>
            <a:r>
              <a:rPr dirty="0" err="1">
                <a:latin typeface="Calibri" panose="020F0502020204030204" pitchFamily="34" charset="0"/>
                <a:cs typeface="Calibri" panose="020F0502020204030204" pitchFamily="34" charset="0"/>
              </a:rPr>
              <a:t>IgE</a:t>
            </a:r>
            <a:r>
              <a:rPr dirty="0">
                <a:latin typeface="Calibri" panose="020F0502020204030204" pitchFamily="34" charset="0"/>
                <a:cs typeface="Calibri" panose="020F0502020204030204" pitchFamily="34" charset="0"/>
              </a:rPr>
              <a:t>-independent mechanism.</a:t>
            </a:r>
          </a:p>
          <a:p>
            <a:pPr>
              <a:lnSpc>
                <a:spcPct val="88000"/>
              </a:lnSpc>
              <a:defRPr sz="23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In a cohort study, exposure to increased daily levels of basidiospores and ascospores in the first 3 months of life were associated with increased odds of wheezing among children under 24 months.</a:t>
            </a:r>
          </a:p>
          <a:p>
            <a:pPr>
              <a:lnSpc>
                <a:spcPct val="88000"/>
              </a:lnSpc>
              <a:defRPr sz="2300">
                <a:latin typeface="Baskerville"/>
                <a:ea typeface="Baskerville"/>
                <a:cs typeface="Baskerville"/>
                <a:sym typeface="Baskerville"/>
              </a:defRPr>
            </a:pPr>
            <a:r>
              <a:rPr dirty="0">
                <a:latin typeface="Calibri" panose="020F0502020204030204" pitchFamily="34" charset="0"/>
                <a:cs typeface="Calibri" panose="020F0502020204030204" pitchFamily="34" charset="0"/>
              </a:rPr>
              <a:t>The number of CD83+ mature DCs and B lymphocyte cells in bronchial biopsies are significantly lower in asthmatic smokers in comparison with never-smokers with asthma.</a:t>
            </a:r>
          </a:p>
          <a:p>
            <a:pPr marL="0" indent="0">
              <a:lnSpc>
                <a:spcPct val="88000"/>
              </a:lnSpc>
              <a:buSzTx/>
              <a:buNone/>
              <a:defRPr sz="1600">
                <a:latin typeface="Baskerville"/>
                <a:ea typeface="Baskerville"/>
                <a:cs typeface="Baskerville"/>
                <a:sym typeface="Baskerville"/>
              </a:defRPr>
            </a:pPr>
            <a:r>
              <a:rPr u="sng" dirty="0">
                <a:solidFill>
                  <a:srgbClr val="0563C1"/>
                </a:solidFill>
                <a:uFill>
                  <a:solidFill>
                    <a:srgbClr val="0563C1"/>
                  </a:solidFill>
                </a:uFill>
                <a:latin typeface="Calibri" panose="020F0502020204030204" pitchFamily="34" charset="0"/>
                <a:cs typeface="Calibri" panose="020F0502020204030204" pitchFamily="34" charset="0"/>
                <a:hlinkClick r:id="rId9"/>
              </a:rPr>
              <a:t>https://www.ncbi.nlm.nih.gov/labs/pmc/articles/PMC7503605/</a:t>
            </a:r>
            <a:r>
              <a:rPr dirty="0">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670E0390-4046-E243-B39D-AF29E4C155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1119</TotalTime>
  <Words>3158</Words>
  <Application>Microsoft Macintosh PowerPoint</Application>
  <PresentationFormat>Widescreen</PresentationFormat>
  <Paragraphs>157</Paragraphs>
  <Slides>28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Baskerville</vt:lpstr>
      <vt:lpstr>Calibri</vt:lpstr>
      <vt:lpstr>Calibri Light</vt:lpstr>
      <vt:lpstr>Courier New</vt:lpstr>
      <vt:lpstr>Office Theme</vt:lpstr>
      <vt:lpstr>Science with Dr. Christina Rahm   We will get started shortly.</vt:lpstr>
      <vt:lpstr>Medical Disclaimer:  </vt:lpstr>
      <vt:lpstr>Dr. Dori Naerbo, Ph.D. </vt:lpstr>
      <vt:lpstr>Dr. Christina Rahm CEO &amp; Chief Science Officer</vt:lpstr>
      <vt:lpstr>Dr. Tina Božičnik</vt:lpstr>
      <vt:lpstr>ISNS Case Study Presented by:   Dr. Tina Božičnik </vt:lpstr>
      <vt:lpstr>ASTHMA</vt:lpstr>
      <vt:lpstr>RISK FACTORS  OF ASTHMA  </vt:lpstr>
      <vt:lpstr>Impact of Air Pollution on Asthma Outcomes By Angelica I. Tiotiu,1,2,* Plamena Novakova,3 Denislava Nedeva,4 Herberto Jose Chong-Neto,5Silviya Novakova,6 Paschalis Steiropoulos,7,† and  Krzysztof Kowal </vt:lpstr>
      <vt:lpstr>Associations between environmental heavy metal exposure and childhood asthma: A population-based study By Keh-Gong Wu, Chia-Yuan Chang, Chun-Yu Yen, and Chou-Cheng Lai</vt:lpstr>
      <vt:lpstr>PREVENTION &amp; TREATMENT OF ASTHMA </vt:lpstr>
      <vt:lpstr>PROPRIETARY BLENDS LEGEND</vt:lpstr>
      <vt:lpstr>ISNS  CASE STUDY I</vt:lpstr>
      <vt:lpstr>ISNS  CASE STUDY I 1-YEAR FOLLOW UP</vt:lpstr>
      <vt:lpstr>PROPRIETARY BLEND I Research Studies   SILICA/ZEOLITES, VITAMIN C , AND TRACE MINERALS </vt:lpstr>
      <vt:lpstr>VITAMIN C &amp; ASTHMA  </vt:lpstr>
      <vt:lpstr>   Vitamin C’s preventative and treatment capabilities for  Asthma  </vt:lpstr>
      <vt:lpstr>SILICA &amp; ASTHMA  </vt:lpstr>
      <vt:lpstr> Silica Potential to Eliminate Antigens Associated with Asthma </vt:lpstr>
      <vt:lpstr>TRACE MINERALS &amp; ASTHMA </vt:lpstr>
      <vt:lpstr>   Trace Mineral Deficiency Associated with Asthma   </vt:lpstr>
      <vt:lpstr>PROPRIETARY BLEND III  Black seed oil, Resveratrol, turmeric, Raspberry Ketones, Apple Cider Vinegar, Aloe Vera, and D-Ribose </vt:lpstr>
      <vt:lpstr>PowerPoint Presentation</vt:lpstr>
      <vt:lpstr>PowerPoint Presentation</vt:lpstr>
      <vt:lpstr>PowerPoint Presentation</vt:lpstr>
      <vt:lpstr>CERTIFICATIONS </vt:lpstr>
      <vt:lpstr> References </vt:lpstr>
      <vt:lpstr>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jayla.archie@gmail.com</dc:creator>
  <cp:lastModifiedBy>Microsoft Office User</cp:lastModifiedBy>
  <cp:revision>7</cp:revision>
  <cp:lastPrinted>2022-09-08T17:14:04Z</cp:lastPrinted>
  <dcterms:created xsi:type="dcterms:W3CDTF">2022-02-16T21:51:34Z</dcterms:created>
  <dcterms:modified xsi:type="dcterms:W3CDTF">2022-09-08T17:20:37Z</dcterms:modified>
</cp:coreProperties>
</file>